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10" r:id="rId4"/>
    <p:sldId id="301" r:id="rId5"/>
    <p:sldId id="305" r:id="rId6"/>
    <p:sldId id="311" r:id="rId7"/>
    <p:sldId id="262" r:id="rId8"/>
    <p:sldId id="307" r:id="rId9"/>
    <p:sldId id="259" r:id="rId10"/>
    <p:sldId id="260" r:id="rId11"/>
    <p:sldId id="263" r:id="rId12"/>
    <p:sldId id="296" r:id="rId13"/>
    <p:sldId id="308" r:id="rId14"/>
    <p:sldId id="261" r:id="rId15"/>
    <p:sldId id="264" r:id="rId16"/>
    <p:sldId id="287" r:id="rId17"/>
    <p:sldId id="288" r:id="rId18"/>
    <p:sldId id="312" r:id="rId19"/>
    <p:sldId id="268" r:id="rId20"/>
    <p:sldId id="293" r:id="rId21"/>
    <p:sldId id="265" r:id="rId22"/>
    <p:sldId id="266" r:id="rId23"/>
    <p:sldId id="282" r:id="rId24"/>
    <p:sldId id="283" r:id="rId25"/>
    <p:sldId id="285" r:id="rId26"/>
    <p:sldId id="284" r:id="rId27"/>
    <p:sldId id="286" r:id="rId28"/>
    <p:sldId id="294" r:id="rId29"/>
    <p:sldId id="313" r:id="rId30"/>
    <p:sldId id="281" r:id="rId31"/>
    <p:sldId id="269" r:id="rId32"/>
    <p:sldId id="271" r:id="rId33"/>
    <p:sldId id="289" r:id="rId34"/>
    <p:sldId id="314" r:id="rId35"/>
    <p:sldId id="272" r:id="rId36"/>
    <p:sldId id="315" r:id="rId37"/>
    <p:sldId id="275" r:id="rId38"/>
    <p:sldId id="276" r:id="rId39"/>
    <p:sldId id="316" r:id="rId40"/>
    <p:sldId id="295" r:id="rId41"/>
    <p:sldId id="274" r:id="rId42"/>
    <p:sldId id="273" r:id="rId43"/>
    <p:sldId id="317" r:id="rId44"/>
    <p:sldId id="291" r:id="rId45"/>
    <p:sldId id="309" r:id="rId46"/>
    <p:sldId id="292" r:id="rId47"/>
    <p:sldId id="278" r:id="rId48"/>
    <p:sldId id="277" r:id="rId49"/>
    <p:sldId id="279"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64"/>
    <a:srgbClr val="FFCA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A206C-FF00-4AD3-BF04-588C64CF33B2}" v="1" dt="2023-12-06T20:23:09.148"/>
    <p1510:client id="{8332CCF6-7DAD-4C1F-9779-D77C41754FA0}" v="1" dt="2023-09-20T21:59:13.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31F6-5125-4C54-B3B2-E082093E6D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3B7D0E-9E6B-45E1-B9BC-A9FF34461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18591B-255B-4470-BA8D-D69E5979AC47}"/>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5" name="Footer Placeholder 4">
            <a:extLst>
              <a:ext uri="{FF2B5EF4-FFF2-40B4-BE49-F238E27FC236}">
                <a16:creationId xmlns:a16="http://schemas.microsoft.com/office/drawing/2014/main" id="{354AB6B4-C90F-40F2-8B56-EDAB2E6BF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FEC63-C7A0-4B50-8E08-4FD9B9487970}"/>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32215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13CF-3775-4F5F-973C-C87B3E52C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7DCD4-5FF4-4AAC-B0E4-AE23E028A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575F8-D889-4CC4-8D23-956669B80248}"/>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5" name="Footer Placeholder 4">
            <a:extLst>
              <a:ext uri="{FF2B5EF4-FFF2-40B4-BE49-F238E27FC236}">
                <a16:creationId xmlns:a16="http://schemas.microsoft.com/office/drawing/2014/main" id="{ADD4DB1F-FA09-4C54-B270-A17A432CF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B2FC2-6103-4C45-ADC7-7459CFA1799A}"/>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163621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28ABC2-C7E3-477F-9E6C-1E4BC463E6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91B44D-50D3-4D20-83B7-E94019CF06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09A05-15E0-4A8B-A425-8618D1F68FAE}"/>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5" name="Footer Placeholder 4">
            <a:extLst>
              <a:ext uri="{FF2B5EF4-FFF2-40B4-BE49-F238E27FC236}">
                <a16:creationId xmlns:a16="http://schemas.microsoft.com/office/drawing/2014/main" id="{ECC9FBA9-C562-42FC-B8E5-A25E21FE1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79101-8EDB-4BD5-B863-69364A894976}"/>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95464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C930-DFA1-404C-8D28-76CA7F1D0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A1C58-0B2E-4432-AA84-224E5C93A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9AC56-8EA0-482A-A4E3-B18520C6BA2C}"/>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5" name="Footer Placeholder 4">
            <a:extLst>
              <a:ext uri="{FF2B5EF4-FFF2-40B4-BE49-F238E27FC236}">
                <a16:creationId xmlns:a16="http://schemas.microsoft.com/office/drawing/2014/main" id="{76FAD1E3-92EA-45D2-B5E3-82AE4CF00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0579C-796A-492D-BD8D-FF3060DB32EF}"/>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389373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F904-AF2D-4567-B79E-3024DF940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0F5DB4-1BBE-442C-A47B-60F710F04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7A1D5A-670E-423D-8DD5-E4E7AEB6E3F3}"/>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5" name="Footer Placeholder 4">
            <a:extLst>
              <a:ext uri="{FF2B5EF4-FFF2-40B4-BE49-F238E27FC236}">
                <a16:creationId xmlns:a16="http://schemas.microsoft.com/office/drawing/2014/main" id="{F8EC0CC3-6141-4E91-8D19-DF77E468E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421C7-DEB5-4773-9B82-E3439320A82B}"/>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340346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E630-5B0B-47A2-B073-F57082D62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B58CA-B44F-4424-823F-98551A929A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0D1881-76F9-4D1D-B7CB-C3A18C0EB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1D62B-17A5-4216-A504-306848822658}"/>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6" name="Footer Placeholder 5">
            <a:extLst>
              <a:ext uri="{FF2B5EF4-FFF2-40B4-BE49-F238E27FC236}">
                <a16:creationId xmlns:a16="http://schemas.microsoft.com/office/drawing/2014/main" id="{8D8A4F92-7A2A-4164-8FBC-6FD8FA592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941DC-A333-4BB7-9ABB-A470E78797EC}"/>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17637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53AF-A20F-46CD-9F2E-A9A2F15A50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89EF2B-4F4B-402E-8F1B-69E39D990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AFA93-29E8-463B-BC33-C2A28AD595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B03273-5082-4738-84EF-558BA3CA0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C2894-D772-4418-90A6-1C1FE503D6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926F77-3E24-4BB6-9A70-62358718563C}"/>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8" name="Footer Placeholder 7">
            <a:extLst>
              <a:ext uri="{FF2B5EF4-FFF2-40B4-BE49-F238E27FC236}">
                <a16:creationId xmlns:a16="http://schemas.microsoft.com/office/drawing/2014/main" id="{4BA39B0B-E1A0-471E-9775-61B9AF62E6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6F289-3EFC-47FD-88A1-A3FBA5DC49BA}"/>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30986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B5E1-250E-41F4-86F4-4086C7C8DB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BEBC6-B721-4B97-A316-312612180954}"/>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4" name="Footer Placeholder 3">
            <a:extLst>
              <a:ext uri="{FF2B5EF4-FFF2-40B4-BE49-F238E27FC236}">
                <a16:creationId xmlns:a16="http://schemas.microsoft.com/office/drawing/2014/main" id="{08736256-35C4-4245-B6A6-3B4A14F23E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D2D18-6926-43DD-B9D0-5983771FBC0B}"/>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411446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6ABF6-60A0-4A3A-9433-C204D7CE905C}"/>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3" name="Footer Placeholder 2">
            <a:extLst>
              <a:ext uri="{FF2B5EF4-FFF2-40B4-BE49-F238E27FC236}">
                <a16:creationId xmlns:a16="http://schemas.microsoft.com/office/drawing/2014/main" id="{EF850F8E-FF3A-48F9-8E5D-1BF1F4BD34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5F760-FF80-463A-860C-F72C9CF14DFE}"/>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349714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5565-BAE7-4F0C-9571-8CB15DB03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AD01E4-97CA-4437-AFE2-E83B6AEAD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B7A93C-0BD9-410B-80DA-A6DB23F1A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01A13-869C-4E43-8218-6D52C04ACD59}"/>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6" name="Footer Placeholder 5">
            <a:extLst>
              <a:ext uri="{FF2B5EF4-FFF2-40B4-BE49-F238E27FC236}">
                <a16:creationId xmlns:a16="http://schemas.microsoft.com/office/drawing/2014/main" id="{543012C2-8E63-4203-BED4-CADF3147B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B6432-4FAE-47E4-A00C-338CAEB3C2B0}"/>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337910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A2FB-B15B-4A00-8EA6-0BEEE42F1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D887F0-46AB-4D03-BFFC-87A8D669C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4D2255-7C62-4D9F-9DAC-A8EFA0F65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844C0-5391-4640-9A8A-FC25915F5EAA}"/>
              </a:ext>
            </a:extLst>
          </p:cNvPr>
          <p:cNvSpPr>
            <a:spLocks noGrp="1"/>
          </p:cNvSpPr>
          <p:nvPr>
            <p:ph type="dt" sz="half" idx="10"/>
          </p:nvPr>
        </p:nvSpPr>
        <p:spPr/>
        <p:txBody>
          <a:bodyPr/>
          <a:lstStyle/>
          <a:p>
            <a:fld id="{D9DDD4CA-74BB-4A67-92F4-821EFAC8FD39}" type="datetimeFigureOut">
              <a:rPr lang="en-US" smtClean="0"/>
              <a:t>12/13/2023</a:t>
            </a:fld>
            <a:endParaRPr lang="en-US"/>
          </a:p>
        </p:txBody>
      </p:sp>
      <p:sp>
        <p:nvSpPr>
          <p:cNvPr id="6" name="Footer Placeholder 5">
            <a:extLst>
              <a:ext uri="{FF2B5EF4-FFF2-40B4-BE49-F238E27FC236}">
                <a16:creationId xmlns:a16="http://schemas.microsoft.com/office/drawing/2014/main" id="{A21B613A-75F4-44CF-8D11-DC3DC514C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27B41-696F-4335-85F5-E252F962CF52}"/>
              </a:ext>
            </a:extLst>
          </p:cNvPr>
          <p:cNvSpPr>
            <a:spLocks noGrp="1"/>
          </p:cNvSpPr>
          <p:nvPr>
            <p:ph type="sldNum" sz="quarter" idx="12"/>
          </p:nvPr>
        </p:nvSpPr>
        <p:spPr/>
        <p:txBody>
          <a:bodyPr/>
          <a:lstStyle/>
          <a:p>
            <a:fld id="{0C1CF32D-E658-4AED-A88C-75616DF73AC6}" type="slidenum">
              <a:rPr lang="en-US" smtClean="0"/>
              <a:t>‹#›</a:t>
            </a:fld>
            <a:endParaRPr lang="en-US"/>
          </a:p>
        </p:txBody>
      </p:sp>
    </p:spTree>
    <p:extLst>
      <p:ext uri="{BB962C8B-B14F-4D97-AF65-F5344CB8AC3E}">
        <p14:creationId xmlns:p14="http://schemas.microsoft.com/office/powerpoint/2010/main" val="330818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3EAD4-1D58-4F78-B427-32B15E106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22D49E-3F93-48DD-80C3-CB36BE6F6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1EB8B-4DBE-4710-9190-7900E5FB8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DD4CA-74BB-4A67-92F4-821EFAC8FD39}" type="datetimeFigureOut">
              <a:rPr lang="en-US" smtClean="0"/>
              <a:t>12/13/2023</a:t>
            </a:fld>
            <a:endParaRPr lang="en-US"/>
          </a:p>
        </p:txBody>
      </p:sp>
      <p:sp>
        <p:nvSpPr>
          <p:cNvPr id="5" name="Footer Placeholder 4">
            <a:extLst>
              <a:ext uri="{FF2B5EF4-FFF2-40B4-BE49-F238E27FC236}">
                <a16:creationId xmlns:a16="http://schemas.microsoft.com/office/drawing/2014/main" id="{4A2C6AA4-737F-4427-A54C-D9EF88D0A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E205-638F-4DA8-95E5-62DDCE033D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CF32D-E658-4AED-A88C-75616DF73AC6}" type="slidenum">
              <a:rPr lang="en-US" smtClean="0"/>
              <a:t>‹#›</a:t>
            </a:fld>
            <a:endParaRPr lang="en-US"/>
          </a:p>
        </p:txBody>
      </p:sp>
    </p:spTree>
    <p:extLst>
      <p:ext uri="{BB962C8B-B14F-4D97-AF65-F5344CB8AC3E}">
        <p14:creationId xmlns:p14="http://schemas.microsoft.com/office/powerpoint/2010/main" val="172578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8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A58A-2741-46CD-AFDF-F1AEDE0FADD6}"/>
              </a:ext>
            </a:extLst>
          </p:cNvPr>
          <p:cNvSpPr>
            <a:spLocks noGrp="1"/>
          </p:cNvSpPr>
          <p:nvPr>
            <p:ph type="ctrTitle" idx="4294967295"/>
          </p:nvPr>
        </p:nvSpPr>
        <p:spPr>
          <a:xfrm>
            <a:off x="0" y="941388"/>
            <a:ext cx="12192000" cy="4125912"/>
          </a:xfrm>
          <a:noFill/>
        </p:spPr>
        <p:txBody>
          <a:bodyPr anchor="ctr">
            <a:normAutofit/>
          </a:bodyPr>
          <a:lstStyle/>
          <a:p>
            <a:pPr algn="ctr"/>
            <a:r>
              <a:rPr lang="en-US" sz="4800" dirty="0">
                <a:solidFill>
                  <a:schemeClr val="bg1"/>
                </a:solidFill>
              </a:rPr>
              <a:t>RAIN</a:t>
            </a:r>
            <a:br>
              <a:rPr lang="en-US" sz="4800" dirty="0">
                <a:solidFill>
                  <a:schemeClr val="bg1"/>
                </a:solidFill>
              </a:rPr>
            </a:br>
            <a:r>
              <a:rPr lang="en-US" sz="4800" dirty="0">
                <a:solidFill>
                  <a:schemeClr val="bg1"/>
                </a:solidFill>
              </a:rPr>
              <a:t>Native Expressions from the American Southwest</a:t>
            </a:r>
          </a:p>
        </p:txBody>
      </p:sp>
    </p:spTree>
    <p:extLst>
      <p:ext uri="{BB962C8B-B14F-4D97-AF65-F5344CB8AC3E}">
        <p14:creationId xmlns:p14="http://schemas.microsoft.com/office/powerpoint/2010/main" val="284617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98A3D46-1A26-4DB6-9FA6-CCCEF3F3EDA9}"/>
              </a:ext>
            </a:extLst>
          </p:cNvPr>
          <p:cNvSpPr>
            <a:spLocks noGrp="1"/>
          </p:cNvSpPr>
          <p:nvPr>
            <p:ph type="title"/>
          </p:nvPr>
        </p:nvSpPr>
        <p:spPr>
          <a:xfrm>
            <a:off x="838200" y="448721"/>
            <a:ext cx="4707671" cy="1225650"/>
          </a:xfrm>
        </p:spPr>
        <p:txBody>
          <a:bodyPr anchor="b">
            <a:noAutofit/>
          </a:bodyPr>
          <a:lstStyle/>
          <a:p>
            <a:r>
              <a:rPr lang="en-US" sz="3600" dirty="0">
                <a:solidFill>
                  <a:schemeClr val="bg1"/>
                </a:solidFill>
              </a:rPr>
              <a:t>Tesuque Rain God Figurine, c. 1890</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A3C4B03-8CA8-4E6A-B19C-9498F96F0E74}"/>
              </a:ext>
            </a:extLst>
          </p:cNvPr>
          <p:cNvSpPr>
            <a:spLocks noGrp="1"/>
          </p:cNvSpPr>
          <p:nvPr>
            <p:ph idx="1"/>
          </p:nvPr>
        </p:nvSpPr>
        <p:spPr>
          <a:xfrm>
            <a:off x="897769" y="1909192"/>
            <a:ext cx="4586513" cy="3647710"/>
          </a:xfrm>
        </p:spPr>
        <p:txBody>
          <a:bodyPr>
            <a:normAutofit/>
          </a:bodyPr>
          <a:lstStyle/>
          <a:p>
            <a:pPr marL="0" indent="0">
              <a:buNone/>
            </a:pPr>
            <a:r>
              <a:rPr lang="en-US" sz="3200" dirty="0">
                <a:solidFill>
                  <a:schemeClr val="bg1"/>
                </a:solidFill>
              </a:rPr>
              <a:t>This early example of a “rain god” was made before the mass marketing of the figures by Santa Fe merchant Jake Gold between 1900 and 1940. Gold sold them to stores across the country. </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metalware, chain, different&#10;&#10;Description automatically generated">
            <a:extLst>
              <a:ext uri="{FF2B5EF4-FFF2-40B4-BE49-F238E27FC236}">
                <a16:creationId xmlns:a16="http://schemas.microsoft.com/office/drawing/2014/main" id="{64F1155A-92E2-40CC-9E8F-6D96D8ED78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6525453" y="10"/>
            <a:ext cx="5666547" cy="6857990"/>
          </a:xfrm>
          <a:prstGeom prst="rect">
            <a:avLst/>
          </a:prstGeom>
        </p:spPr>
      </p:pic>
    </p:spTree>
    <p:extLst>
      <p:ext uri="{BB962C8B-B14F-4D97-AF65-F5344CB8AC3E}">
        <p14:creationId xmlns:p14="http://schemas.microsoft.com/office/powerpoint/2010/main" val="411245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53DDDC1-EAE4-4F70-A903-66F17D6D192E}"/>
              </a:ext>
            </a:extLst>
          </p:cNvPr>
          <p:cNvSpPr>
            <a:spLocks noGrp="1"/>
          </p:cNvSpPr>
          <p:nvPr>
            <p:ph type="title"/>
          </p:nvPr>
        </p:nvSpPr>
        <p:spPr>
          <a:xfrm>
            <a:off x="838200" y="448721"/>
            <a:ext cx="4707671" cy="1225650"/>
          </a:xfrm>
        </p:spPr>
        <p:txBody>
          <a:bodyPr anchor="b">
            <a:normAutofit fontScale="90000"/>
          </a:bodyPr>
          <a:lstStyle/>
          <a:p>
            <a:r>
              <a:rPr lang="en-US" sz="3800" dirty="0">
                <a:solidFill>
                  <a:schemeClr val="bg1"/>
                </a:solidFill>
              </a:rPr>
              <a:t>Florence Yepa,</a:t>
            </a:r>
            <a:br>
              <a:rPr lang="en-US" sz="3800" dirty="0">
                <a:solidFill>
                  <a:schemeClr val="bg1"/>
                </a:solidFill>
              </a:rPr>
            </a:br>
            <a:r>
              <a:rPr lang="en-US" sz="3800" dirty="0">
                <a:solidFill>
                  <a:schemeClr val="bg1"/>
                </a:solidFill>
              </a:rPr>
              <a:t>Jemez Pueblo</a:t>
            </a:r>
            <a:br>
              <a:rPr lang="en-US" sz="3800" dirty="0">
                <a:solidFill>
                  <a:schemeClr val="bg1"/>
                </a:solidFill>
              </a:rPr>
            </a:br>
            <a:r>
              <a:rPr lang="en-US" sz="3800" dirty="0">
                <a:solidFill>
                  <a:schemeClr val="bg1"/>
                </a:solidFill>
              </a:rPr>
              <a:t>Kilt, 2002</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2B01CA5-70AB-4EF5-91F1-1DCEBAE69BE5}"/>
              </a:ext>
            </a:extLst>
          </p:cNvPr>
          <p:cNvSpPr>
            <a:spLocks noGrp="1"/>
          </p:cNvSpPr>
          <p:nvPr>
            <p:ph idx="1"/>
          </p:nvPr>
        </p:nvSpPr>
        <p:spPr>
          <a:xfrm>
            <a:off x="969470" y="1610689"/>
            <a:ext cx="4586513" cy="4353883"/>
          </a:xfrm>
        </p:spPr>
        <p:txBody>
          <a:bodyPr>
            <a:noAutofit/>
          </a:bodyPr>
          <a:lstStyle/>
          <a:p>
            <a:pPr marL="0" indent="0">
              <a:buNone/>
            </a:pPr>
            <a:endParaRPr lang="en-US" sz="2400" dirty="0">
              <a:solidFill>
                <a:schemeClr val="bg1"/>
              </a:solidFill>
            </a:endParaRPr>
          </a:p>
          <a:p>
            <a:pPr marL="0" indent="0">
              <a:buNone/>
            </a:pPr>
            <a:r>
              <a:rPr lang="en-US" sz="2400" dirty="0">
                <a:solidFill>
                  <a:schemeClr val="bg1"/>
                </a:solidFill>
              </a:rPr>
              <a:t>Florence Yepa said that this kilt is worn at social and harvest dances. It is a new style done in cross-stitch. It is worn as a kilt by men and over shoulders of women. On the kilt are the stepped clouds, the rain and the lightning. The red represents the sky and the green, the earth. </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10;&#10;Description automatically generated">
            <a:extLst>
              <a:ext uri="{FF2B5EF4-FFF2-40B4-BE49-F238E27FC236}">
                <a16:creationId xmlns:a16="http://schemas.microsoft.com/office/drawing/2014/main" id="{AE6A3756-2457-4EE1-ADB8-375CB521C6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rot="5400000">
            <a:off x="5929726" y="595728"/>
            <a:ext cx="6858000" cy="5666547"/>
          </a:xfrm>
          <a:prstGeom prst="rect">
            <a:avLst/>
          </a:prstGeom>
        </p:spPr>
      </p:pic>
    </p:spTree>
    <p:extLst>
      <p:ext uri="{BB962C8B-B14F-4D97-AF65-F5344CB8AC3E}">
        <p14:creationId xmlns:p14="http://schemas.microsoft.com/office/powerpoint/2010/main" val="295047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39B2D38-4CB7-4892-9F85-C75FA83F7886}"/>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Cochiti Drum, early 1900s</a:t>
            </a:r>
          </a:p>
        </p:txBody>
      </p:sp>
      <p:cxnSp>
        <p:nvCxnSpPr>
          <p:cNvPr id="76" name="Straight Connector 7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68BA7B-F091-4BC6-8D38-8FF391ABE3D6}"/>
              </a:ext>
            </a:extLst>
          </p:cNvPr>
          <p:cNvSpPr>
            <a:spLocks noGrp="1"/>
          </p:cNvSpPr>
          <p:nvPr>
            <p:ph idx="1"/>
          </p:nvPr>
        </p:nvSpPr>
        <p:spPr>
          <a:xfrm>
            <a:off x="897769" y="1909192"/>
            <a:ext cx="4586513" cy="3647710"/>
          </a:xfrm>
        </p:spPr>
        <p:txBody>
          <a:bodyPr>
            <a:normAutofit/>
          </a:bodyPr>
          <a:lstStyle/>
          <a:p>
            <a:pPr marL="0" indent="0">
              <a:buNone/>
            </a:pPr>
            <a:r>
              <a:rPr lang="en-US" sz="3200" dirty="0">
                <a:solidFill>
                  <a:schemeClr val="bg1"/>
                </a:solidFill>
              </a:rPr>
              <a:t>Drums represent the sound of thunder and the arches formed where the drumhead meets the drum’s body have been called a representation of clouds. </a:t>
            </a:r>
          </a:p>
        </p:txBody>
      </p:sp>
      <p:cxnSp>
        <p:nvCxnSpPr>
          <p:cNvPr id="78" name="Straight Connector 7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338" name="Picture 2">
            <a:extLst>
              <a:ext uri="{FF2B5EF4-FFF2-40B4-BE49-F238E27FC236}">
                <a16:creationId xmlns:a16="http://schemas.microsoft.com/office/drawing/2014/main" id="{6E184D89-4A3B-45D0-8FB0-289CE1EBB7F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42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78983FE-4E95-440C-B62C-0813A97B4814}"/>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Acoma Jar, 1890-1920</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83C0F12-8576-4051-98FF-504CB9DA50E0}"/>
              </a:ext>
            </a:extLst>
          </p:cNvPr>
          <p:cNvSpPr>
            <a:spLocks noGrp="1"/>
          </p:cNvSpPr>
          <p:nvPr>
            <p:ph idx="1"/>
          </p:nvPr>
        </p:nvSpPr>
        <p:spPr>
          <a:xfrm>
            <a:off x="897769" y="1909192"/>
            <a:ext cx="4586513" cy="3647710"/>
          </a:xfrm>
        </p:spPr>
        <p:txBody>
          <a:bodyPr>
            <a:normAutofit fontScale="92500" lnSpcReduction="10000"/>
          </a:bodyPr>
          <a:lstStyle/>
          <a:p>
            <a:pPr marL="0" indent="0">
              <a:buNone/>
            </a:pPr>
            <a:r>
              <a:rPr lang="en-US" sz="3200" dirty="0">
                <a:solidFill>
                  <a:schemeClr val="bg1"/>
                </a:solidFill>
              </a:rPr>
              <a:t>Rainbows, associated with rain that nourishes animals and plants, is a frequent design theme of Pueblo pottery. In the HOME label text, Emma Lewis comments on the sweet taste of water from this type of jar. </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1993DF54-3C18-4B16-A5CF-7321B70305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9228"/>
          <a:stretch/>
        </p:blipFill>
        <p:spPr>
          <a:xfrm>
            <a:off x="6525453" y="10"/>
            <a:ext cx="5666547" cy="6857990"/>
          </a:xfrm>
          <a:prstGeom prst="rect">
            <a:avLst/>
          </a:prstGeom>
        </p:spPr>
      </p:pic>
    </p:spTree>
    <p:extLst>
      <p:ext uri="{BB962C8B-B14F-4D97-AF65-F5344CB8AC3E}">
        <p14:creationId xmlns:p14="http://schemas.microsoft.com/office/powerpoint/2010/main" val="172076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7FD4CBC-4EB2-4713-A94D-5B207F470B07}"/>
              </a:ext>
            </a:extLst>
          </p:cNvPr>
          <p:cNvSpPr>
            <a:spLocks noGrp="1"/>
          </p:cNvSpPr>
          <p:nvPr>
            <p:ph type="title"/>
          </p:nvPr>
        </p:nvSpPr>
        <p:spPr>
          <a:xfrm>
            <a:off x="838200" y="448721"/>
            <a:ext cx="4707671" cy="1225650"/>
          </a:xfrm>
        </p:spPr>
        <p:txBody>
          <a:bodyPr anchor="b">
            <a:noAutofit/>
          </a:bodyPr>
          <a:lstStyle/>
          <a:p>
            <a:r>
              <a:rPr lang="en-US" sz="3200" dirty="0">
                <a:solidFill>
                  <a:schemeClr val="bg1"/>
                </a:solidFill>
              </a:rPr>
              <a:t>Josephine, Milford and Randy Nahohai, Zuni</a:t>
            </a:r>
            <a:br>
              <a:rPr lang="en-US" sz="3200" dirty="0">
                <a:solidFill>
                  <a:schemeClr val="bg1"/>
                </a:solidFill>
              </a:rPr>
            </a:br>
            <a:r>
              <a:rPr lang="en-US" sz="3200" dirty="0">
                <a:solidFill>
                  <a:schemeClr val="bg1"/>
                </a:solidFill>
              </a:rPr>
              <a:t>Jar, 1983</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6BA23C6-6677-4259-A5B4-02F9D2434093}"/>
              </a:ext>
            </a:extLst>
          </p:cNvPr>
          <p:cNvSpPr>
            <a:spLocks noGrp="1"/>
          </p:cNvSpPr>
          <p:nvPr>
            <p:ph idx="1"/>
          </p:nvPr>
        </p:nvSpPr>
        <p:spPr>
          <a:xfrm>
            <a:off x="897769" y="1909192"/>
            <a:ext cx="4586513" cy="3647710"/>
          </a:xfrm>
        </p:spPr>
        <p:txBody>
          <a:bodyPr>
            <a:normAutofit/>
          </a:bodyPr>
          <a:lstStyle/>
          <a:p>
            <a:pPr marL="0" indent="0">
              <a:buNone/>
            </a:pPr>
            <a:r>
              <a:rPr lang="en-US" sz="3600" dirty="0">
                <a:solidFill>
                  <a:schemeClr val="bg1"/>
                </a:solidFill>
              </a:rPr>
              <a:t>This is a rainbird design, and it shows the movement of the clouds as they are coming in. Without the eye the design is one of swirling clouds. </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vessel, plant, ceramic ware, jar&#10;&#10;Description automatically generated">
            <a:extLst>
              <a:ext uri="{FF2B5EF4-FFF2-40B4-BE49-F238E27FC236}">
                <a16:creationId xmlns:a16="http://schemas.microsoft.com/office/drawing/2014/main" id="{4945B750-EA8F-4B43-8E79-8A6D6CA13B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525453" y="10"/>
            <a:ext cx="5666547" cy="6857990"/>
          </a:xfrm>
          <a:prstGeom prst="rect">
            <a:avLst/>
          </a:prstGeom>
        </p:spPr>
      </p:pic>
    </p:spTree>
    <p:extLst>
      <p:ext uri="{BB962C8B-B14F-4D97-AF65-F5344CB8AC3E}">
        <p14:creationId xmlns:p14="http://schemas.microsoft.com/office/powerpoint/2010/main" val="65459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179F712-80DA-4CF8-A356-CD4634F47C49}"/>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Leekya Deyuse, Zuni </a:t>
            </a:r>
            <a:br>
              <a:rPr lang="en-US" sz="3800">
                <a:solidFill>
                  <a:schemeClr val="bg1"/>
                </a:solidFill>
              </a:rPr>
            </a:br>
            <a:r>
              <a:rPr lang="en-US" sz="3800">
                <a:solidFill>
                  <a:schemeClr val="bg1"/>
                </a:solidFill>
              </a:rPr>
              <a:t>Frog necklace, 1939</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430A89E-9A31-49D3-A39C-166679A85BBF}"/>
              </a:ext>
            </a:extLst>
          </p:cNvPr>
          <p:cNvSpPr>
            <a:spLocks noGrp="1"/>
          </p:cNvSpPr>
          <p:nvPr>
            <p:ph idx="1"/>
          </p:nvPr>
        </p:nvSpPr>
        <p:spPr>
          <a:xfrm>
            <a:off x="897769" y="1909192"/>
            <a:ext cx="4586513" cy="3647710"/>
          </a:xfrm>
        </p:spPr>
        <p:txBody>
          <a:bodyPr>
            <a:normAutofit/>
          </a:bodyPr>
          <a:lstStyle/>
          <a:p>
            <a:pPr marL="0" indent="0">
              <a:buNone/>
            </a:pPr>
            <a:r>
              <a:rPr lang="en-US" dirty="0">
                <a:solidFill>
                  <a:schemeClr val="bg1"/>
                </a:solidFill>
              </a:rPr>
              <a:t>This is part of a set. Leekya was known by his first name and is known for his fetish carvings. Eileen Yatsattie said, “We believe when rains come, the frogs fall down from the sky with the rain.”</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accessory, necklet&#10;&#10;Description automatically generated">
            <a:extLst>
              <a:ext uri="{FF2B5EF4-FFF2-40B4-BE49-F238E27FC236}">
                <a16:creationId xmlns:a16="http://schemas.microsoft.com/office/drawing/2014/main" id="{326F6E4C-1F73-4C95-A9A6-05807DB61B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7807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E421B-E22A-46FA-8720-7C018CC9CEAA}"/>
              </a:ext>
            </a:extLst>
          </p:cNvPr>
          <p:cNvSpPr>
            <a:spLocks noGrp="1"/>
          </p:cNvSpPr>
          <p:nvPr>
            <p:ph type="title"/>
          </p:nvPr>
        </p:nvSpPr>
        <p:spPr>
          <a:xfrm>
            <a:off x="728663" y="219076"/>
            <a:ext cx="5367337" cy="2209800"/>
          </a:xfrm>
        </p:spPr>
        <p:txBody>
          <a:bodyPr vert="horz" lIns="91440" tIns="45720" rIns="91440" bIns="45720" rtlCol="0" anchor="b">
            <a:normAutofit/>
          </a:bodyPr>
          <a:lstStyle/>
          <a:p>
            <a:r>
              <a:rPr lang="en-US" sz="3600" kern="1200" dirty="0">
                <a:solidFill>
                  <a:schemeClr val="bg1"/>
                </a:solidFill>
                <a:latin typeface="+mj-lt"/>
                <a:ea typeface="+mj-ea"/>
                <a:cs typeface="+mj-cs"/>
              </a:rPr>
              <a:t>Mary </a:t>
            </a:r>
            <a:r>
              <a:rPr lang="en-US" sz="3600" kern="1200" dirty="0" err="1">
                <a:solidFill>
                  <a:schemeClr val="bg1"/>
                </a:solidFill>
                <a:latin typeface="+mj-lt"/>
                <a:ea typeface="+mj-ea"/>
                <a:cs typeface="+mj-cs"/>
              </a:rPr>
              <a:t>Kalestewa</a:t>
            </a:r>
            <a:r>
              <a:rPr lang="en-US" sz="3600" kern="1200" dirty="0">
                <a:solidFill>
                  <a:schemeClr val="bg1"/>
                </a:solidFill>
                <a:latin typeface="+mj-lt"/>
                <a:ea typeface="+mj-ea"/>
                <a:cs typeface="+mj-cs"/>
              </a:rPr>
              <a:t> (Zuni) and John Hoxie or Roger Skeet</a:t>
            </a:r>
            <a:br>
              <a:rPr lang="en-US" sz="3600" kern="1200" dirty="0">
                <a:solidFill>
                  <a:schemeClr val="bg1"/>
                </a:solidFill>
                <a:latin typeface="+mj-lt"/>
                <a:ea typeface="+mj-ea"/>
                <a:cs typeface="+mj-cs"/>
              </a:rPr>
            </a:br>
            <a:r>
              <a:rPr lang="en-US" sz="3600" kern="1200" dirty="0">
                <a:solidFill>
                  <a:schemeClr val="bg1"/>
                </a:solidFill>
                <a:latin typeface="+mj-lt"/>
                <a:ea typeface="+mj-ea"/>
                <a:cs typeface="+mj-cs"/>
              </a:rPr>
              <a:t> (Diné), Inlay Box, 1948</a:t>
            </a:r>
          </a:p>
        </p:txBody>
      </p:sp>
      <p:sp>
        <p:nvSpPr>
          <p:cNvPr id="3" name="Content Placeholder 2">
            <a:extLst>
              <a:ext uri="{FF2B5EF4-FFF2-40B4-BE49-F238E27FC236}">
                <a16:creationId xmlns:a16="http://schemas.microsoft.com/office/drawing/2014/main" id="{0C292D59-9884-48C0-898B-08EC6E768F4F}"/>
              </a:ext>
            </a:extLst>
          </p:cNvPr>
          <p:cNvSpPr>
            <a:spLocks noGrp="1"/>
          </p:cNvSpPr>
          <p:nvPr>
            <p:ph idx="1"/>
          </p:nvPr>
        </p:nvSpPr>
        <p:spPr>
          <a:xfrm>
            <a:off x="728663" y="3902075"/>
            <a:ext cx="5367337" cy="1655762"/>
          </a:xfrm>
        </p:spPr>
        <p:txBody>
          <a:bodyPr vert="horz" lIns="91440" tIns="45720" rIns="91440" bIns="45720" rtlCol="0">
            <a:noAutofit/>
          </a:bodyPr>
          <a:lstStyle/>
          <a:p>
            <a:pPr marL="0" indent="0">
              <a:buNone/>
            </a:pPr>
            <a:r>
              <a:rPr lang="en-US" sz="3200" kern="1200" dirty="0">
                <a:solidFill>
                  <a:schemeClr val="bg1"/>
                </a:solidFill>
                <a:latin typeface="+mn-lt"/>
                <a:ea typeface="+mn-ea"/>
                <a:cs typeface="+mn-cs"/>
              </a:rPr>
              <a:t>The water animals, frog and tadpole, are capped by cloud “hats” and surrounded by lightning bolts. </a:t>
            </a:r>
          </a:p>
        </p:txBody>
      </p:sp>
      <p:sp>
        <p:nvSpPr>
          <p:cNvPr id="137" name="Rectangle 136">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12" y="638849"/>
            <a:ext cx="5505449" cy="547564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869F6C8D-E2A7-49B8-98F1-67F7803CA99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13294" y="1056303"/>
            <a:ext cx="4147084" cy="4640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04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65658-1C52-439D-9381-2CFDDFE42488}"/>
              </a:ext>
            </a:extLst>
          </p:cNvPr>
          <p:cNvSpPr>
            <a:spLocks noGrp="1"/>
          </p:cNvSpPr>
          <p:nvPr>
            <p:ph type="title"/>
          </p:nvPr>
        </p:nvSpPr>
        <p:spPr>
          <a:xfrm>
            <a:off x="6688182" y="932961"/>
            <a:ext cx="4887685" cy="1777419"/>
          </a:xfrm>
        </p:spPr>
        <p:txBody>
          <a:bodyPr anchor="b">
            <a:normAutofit/>
          </a:bodyPr>
          <a:lstStyle/>
          <a:p>
            <a:r>
              <a:rPr lang="en-US" sz="4000" dirty="0"/>
              <a:t>More Zuni water animals—frog and dragonfly. </a:t>
            </a:r>
          </a:p>
        </p:txBody>
      </p:sp>
      <p:pic>
        <p:nvPicPr>
          <p:cNvPr id="6146" name="Picture 2">
            <a:extLst>
              <a:ext uri="{FF2B5EF4-FFF2-40B4-BE49-F238E27FC236}">
                <a16:creationId xmlns:a16="http://schemas.microsoft.com/office/drawing/2014/main" id="{DFD0ADE3-5A9B-429B-A94B-7303470CB42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04943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331C27-C25D-4FBA-AB5E-049E5347ADB4}"/>
              </a:ext>
            </a:extLst>
          </p:cNvPr>
          <p:cNvSpPr>
            <a:spLocks noGrp="1"/>
          </p:cNvSpPr>
          <p:nvPr>
            <p:ph type="title"/>
          </p:nvPr>
        </p:nvSpPr>
        <p:spPr>
          <a:xfrm>
            <a:off x="947738" y="1714504"/>
            <a:ext cx="10253661" cy="1671634"/>
          </a:xfrm>
        </p:spPr>
        <p:txBody>
          <a:bodyPr vert="horz" lIns="91440" tIns="45720" rIns="91440" bIns="45720" rtlCol="0" anchor="b">
            <a:normAutofit fontScale="90000"/>
          </a:bodyPr>
          <a:lstStyle/>
          <a:p>
            <a:r>
              <a:rPr lang="en-US" sz="6000" kern="1200" dirty="0">
                <a:solidFill>
                  <a:schemeClr val="bg1"/>
                </a:solidFill>
                <a:latin typeface="+mj-lt"/>
                <a:ea typeface="+mj-ea"/>
                <a:cs typeface="+mj-cs"/>
              </a:rPr>
              <a:t>Hopi</a:t>
            </a:r>
            <a:br>
              <a:rPr lang="en-US" sz="6000" kern="1200" dirty="0">
                <a:solidFill>
                  <a:schemeClr val="bg1"/>
                </a:solidFill>
                <a:latin typeface="+mj-lt"/>
                <a:ea typeface="+mj-ea"/>
                <a:cs typeface="+mj-cs"/>
              </a:rPr>
            </a:br>
            <a:r>
              <a:rPr lang="en-US" sz="6000" kern="1200" dirty="0">
                <a:solidFill>
                  <a:schemeClr val="bg1"/>
                </a:solidFill>
                <a:latin typeface="+mj-lt"/>
                <a:ea typeface="+mj-ea"/>
                <a:cs typeface="+mj-cs"/>
              </a:rPr>
              <a:t>Clifford Lomahaftewa, advisor</a:t>
            </a:r>
          </a:p>
        </p:txBody>
      </p:sp>
      <p:sp>
        <p:nvSpPr>
          <p:cNvPr id="23" name="Rectangle 2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6" y="115193"/>
            <a:ext cx="11934817"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D07C3A8-02AE-4DC1-B13F-A6AA2ECA9F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3A843-981E-4EFB-A69D-7E712316C0F6}"/>
              </a:ext>
            </a:extLst>
          </p:cNvPr>
          <p:cNvSpPr>
            <a:spLocks noGrp="1"/>
          </p:cNvSpPr>
          <p:nvPr>
            <p:ph type="title"/>
          </p:nvPr>
        </p:nvSpPr>
        <p:spPr>
          <a:xfrm>
            <a:off x="6688182" y="932961"/>
            <a:ext cx="4887685" cy="1777419"/>
          </a:xfrm>
        </p:spPr>
        <p:txBody>
          <a:bodyPr anchor="b">
            <a:noAutofit/>
          </a:bodyPr>
          <a:lstStyle/>
          <a:p>
            <a:r>
              <a:rPr lang="en-US" sz="3200" dirty="0"/>
              <a:t>Roberta Namingha, Tewa/Hopi</a:t>
            </a:r>
            <a:br>
              <a:rPr lang="en-US" sz="3200" dirty="0"/>
            </a:br>
            <a:r>
              <a:rPr lang="en-US" sz="3200" dirty="0"/>
              <a:t>Crow Mother plaque, </a:t>
            </a:r>
            <a:br>
              <a:rPr lang="en-US" sz="3200" dirty="0"/>
            </a:br>
            <a:r>
              <a:rPr lang="en-US" sz="3200" dirty="0"/>
              <a:t>c. 1969</a:t>
            </a:r>
          </a:p>
        </p:txBody>
      </p:sp>
      <p:pic>
        <p:nvPicPr>
          <p:cNvPr id="5" name="Content Placeholder 4" descr="A picture containing text, device, mosaic&#10;&#10;Description automatically generated">
            <a:extLst>
              <a:ext uri="{FF2B5EF4-FFF2-40B4-BE49-F238E27FC236}">
                <a16:creationId xmlns:a16="http://schemas.microsoft.com/office/drawing/2014/main" id="{D5D2E676-BF4B-43C5-9DD7-8FE7249254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391903" y="573678"/>
            <a:ext cx="5103206" cy="5710645"/>
          </a:xfrm>
          <a:prstGeom prst="rect">
            <a:avLst/>
          </a:prstGeom>
        </p:spPr>
      </p:pic>
      <p:sp>
        <p:nvSpPr>
          <p:cNvPr id="14"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763326-6EA0-470D-BC39-77ED7F91F03C}"/>
              </a:ext>
            </a:extLst>
          </p:cNvPr>
          <p:cNvSpPr>
            <a:spLocks noGrp="1"/>
          </p:cNvSpPr>
          <p:nvPr>
            <p:ph idx="1"/>
          </p:nvPr>
        </p:nvSpPr>
        <p:spPr>
          <a:xfrm>
            <a:off x="6688182" y="2894529"/>
            <a:ext cx="4887685" cy="3210179"/>
          </a:xfrm>
        </p:spPr>
        <p:txBody>
          <a:bodyPr anchor="t">
            <a:normAutofit/>
          </a:bodyPr>
          <a:lstStyle/>
          <a:p>
            <a:pPr marL="0" indent="0">
              <a:lnSpc>
                <a:spcPct val="100000"/>
              </a:lnSpc>
              <a:buNone/>
            </a:pPr>
            <a:r>
              <a:rPr lang="en-US" sz="3200" dirty="0"/>
              <a:t>Namingha surrounded Crow Mother with stylized clouds and lightning</a:t>
            </a:r>
            <a:r>
              <a:rPr lang="en-US" sz="4400" dirty="0"/>
              <a:t>.</a:t>
            </a:r>
          </a:p>
        </p:txBody>
      </p:sp>
    </p:spTree>
    <p:extLst>
      <p:ext uri="{BB962C8B-B14F-4D97-AF65-F5344CB8AC3E}">
        <p14:creationId xmlns:p14="http://schemas.microsoft.com/office/powerpoint/2010/main" val="6380626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4E57607-76EF-45F8-B495-83B4C03C6549}"/>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Rain themes</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BD3087-2F47-48CD-BF17-F2534FB209E9}"/>
              </a:ext>
            </a:extLst>
          </p:cNvPr>
          <p:cNvSpPr>
            <a:spLocks noGrp="1"/>
          </p:cNvSpPr>
          <p:nvPr>
            <p:ph idx="1"/>
          </p:nvPr>
        </p:nvSpPr>
        <p:spPr>
          <a:xfrm>
            <a:off x="1392667" y="2398957"/>
            <a:ext cx="9406666" cy="3526144"/>
          </a:xfrm>
        </p:spPr>
        <p:txBody>
          <a:bodyPr>
            <a:normAutofit/>
          </a:bodyPr>
          <a:lstStyle/>
          <a:p>
            <a:r>
              <a:rPr lang="en-US" sz="2000">
                <a:solidFill>
                  <a:schemeClr val="bg1"/>
                </a:solidFill>
              </a:rPr>
              <a:t>Representations of clouds, rain, and water</a:t>
            </a:r>
          </a:p>
          <a:p>
            <a:r>
              <a:rPr lang="en-US" sz="2000">
                <a:solidFill>
                  <a:schemeClr val="bg1"/>
                </a:solidFill>
              </a:rPr>
              <a:t>Representations of animals associated with water</a:t>
            </a:r>
          </a:p>
          <a:p>
            <a:r>
              <a:rPr lang="en-US" sz="2000">
                <a:solidFill>
                  <a:schemeClr val="bg1"/>
                </a:solidFill>
              </a:rPr>
              <a:t>Representations or sounds of phenomenon associated with rain such as lightning and thunder</a:t>
            </a:r>
          </a:p>
          <a:p>
            <a:r>
              <a:rPr lang="en-US" sz="2000">
                <a:solidFill>
                  <a:schemeClr val="bg1"/>
                </a:solidFill>
              </a:rPr>
              <a:t>Materials that are associated with water animals such as shell</a:t>
            </a:r>
          </a:p>
          <a:p>
            <a:r>
              <a:rPr lang="en-US" sz="2000">
                <a:solidFill>
                  <a:schemeClr val="bg1"/>
                </a:solidFill>
              </a:rPr>
              <a:t>Materials that are the color of water such as turquoise</a:t>
            </a:r>
          </a:p>
          <a:p>
            <a:r>
              <a:rPr lang="en-US" sz="2000">
                <a:solidFill>
                  <a:schemeClr val="bg1"/>
                </a:solidFill>
              </a:rPr>
              <a:t>Cultural associations: Ancestral People, Hopi, New Mexico Pueblos, Tohono O’odham, Diné, Indé.</a:t>
            </a:r>
          </a:p>
        </p:txBody>
      </p: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399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594A7-C198-4D5A-AB3B-6D57A9E405F4}"/>
              </a:ext>
            </a:extLst>
          </p:cNvPr>
          <p:cNvSpPr>
            <a:spLocks noGrp="1"/>
          </p:cNvSpPr>
          <p:nvPr>
            <p:ph type="title"/>
          </p:nvPr>
        </p:nvSpPr>
        <p:spPr>
          <a:xfrm>
            <a:off x="6421700" y="713232"/>
            <a:ext cx="5154168" cy="1197864"/>
          </a:xfrm>
        </p:spPr>
        <p:txBody>
          <a:bodyPr>
            <a:normAutofit fontScale="90000"/>
          </a:bodyPr>
          <a:lstStyle/>
          <a:p>
            <a:r>
              <a:rPr lang="en-US" dirty="0"/>
              <a:t>Snow Katsina Doll, 1970s</a:t>
            </a:r>
          </a:p>
        </p:txBody>
      </p:sp>
      <p:pic>
        <p:nvPicPr>
          <p:cNvPr id="11266" name="Picture 2">
            <a:extLst>
              <a:ext uri="{FF2B5EF4-FFF2-40B4-BE49-F238E27FC236}">
                <a16:creationId xmlns:a16="http://schemas.microsoft.com/office/drawing/2014/main" id="{1042C9A4-8742-4DA8-942F-821DF38658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549508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B11E82-B59D-4FF8-A6DA-FB34C32388A6}"/>
              </a:ext>
            </a:extLst>
          </p:cNvPr>
          <p:cNvSpPr>
            <a:spLocks noGrp="1"/>
          </p:cNvSpPr>
          <p:nvPr>
            <p:ph idx="1"/>
          </p:nvPr>
        </p:nvSpPr>
        <p:spPr>
          <a:xfrm>
            <a:off x="6421700" y="2048256"/>
            <a:ext cx="5154168" cy="4123944"/>
          </a:xfrm>
        </p:spPr>
        <p:txBody>
          <a:bodyPr anchor="t">
            <a:normAutofit/>
          </a:bodyPr>
          <a:lstStyle/>
          <a:p>
            <a:pPr marL="0" indent="0">
              <a:buNone/>
            </a:pPr>
            <a:r>
              <a:rPr lang="en-US" sz="3200" dirty="0"/>
              <a:t>Snow clouds surround the eyes of this Katsina while a rainbow with lightning bolts surrounds his head.  He is also wearing a rain sash. He is responsible for bringing cold and winter moisture to the Hopi mesas.</a:t>
            </a:r>
          </a:p>
        </p:txBody>
      </p:sp>
    </p:spTree>
    <p:extLst>
      <p:ext uri="{BB962C8B-B14F-4D97-AF65-F5344CB8AC3E}">
        <p14:creationId xmlns:p14="http://schemas.microsoft.com/office/powerpoint/2010/main" val="356367052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6B84189-6B91-4C67-841E-77BD837A89CF}"/>
              </a:ext>
            </a:extLst>
          </p:cNvPr>
          <p:cNvSpPr>
            <a:spLocks noGrp="1"/>
          </p:cNvSpPr>
          <p:nvPr>
            <p:ph type="title"/>
          </p:nvPr>
        </p:nvSpPr>
        <p:spPr>
          <a:xfrm>
            <a:off x="6527800" y="448721"/>
            <a:ext cx="4713997" cy="1225650"/>
          </a:xfrm>
        </p:spPr>
        <p:txBody>
          <a:bodyPr anchor="b">
            <a:normAutofit fontScale="90000"/>
          </a:bodyPr>
          <a:lstStyle/>
          <a:p>
            <a:r>
              <a:rPr lang="en-US" sz="3800" dirty="0">
                <a:solidFill>
                  <a:schemeClr val="bg1"/>
                </a:solidFill>
              </a:rPr>
              <a:t>Tino Youvella, Hopi, </a:t>
            </a:r>
            <a:br>
              <a:rPr lang="en-US" sz="3800" dirty="0">
                <a:solidFill>
                  <a:schemeClr val="bg1"/>
                </a:solidFill>
              </a:rPr>
            </a:br>
            <a:r>
              <a:rPr lang="en-US" sz="3800" dirty="0">
                <a:solidFill>
                  <a:schemeClr val="bg1"/>
                </a:solidFill>
              </a:rPr>
              <a:t>Hemis Katsina Doll, </a:t>
            </a:r>
            <a:br>
              <a:rPr lang="en-US" sz="3800" dirty="0">
                <a:solidFill>
                  <a:schemeClr val="bg1"/>
                </a:solidFill>
              </a:rPr>
            </a:br>
            <a:r>
              <a:rPr lang="en-US" sz="3800" dirty="0">
                <a:solidFill>
                  <a:schemeClr val="bg1"/>
                </a:solidFill>
              </a:rPr>
              <a:t>c. 1983</a:t>
            </a:r>
          </a:p>
        </p:txBody>
      </p:sp>
      <p:pic>
        <p:nvPicPr>
          <p:cNvPr id="5" name="Content Placeholder 4" descr="A picture containing toy, doll&#10;&#10;Description automatically generated">
            <a:extLst>
              <a:ext uri="{FF2B5EF4-FFF2-40B4-BE49-F238E27FC236}">
                <a16:creationId xmlns:a16="http://schemas.microsoft.com/office/drawing/2014/main" id="{8DDC918B-89AC-412E-83FF-D3977F53E1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802" y="0"/>
            <a:ext cx="5486398" cy="6858000"/>
          </a:xfrm>
          <a:prstGeom prst="rect">
            <a:avLst/>
          </a:prstGeom>
        </p:spPr>
      </p:pic>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D9672CD-5613-4529-88E6-7D8EF8010659}"/>
              </a:ext>
            </a:extLst>
          </p:cNvPr>
          <p:cNvSpPr>
            <a:spLocks noGrp="1"/>
          </p:cNvSpPr>
          <p:nvPr>
            <p:ph idx="1"/>
          </p:nvPr>
        </p:nvSpPr>
        <p:spPr>
          <a:xfrm>
            <a:off x="6527800" y="1909192"/>
            <a:ext cx="4713997" cy="3647710"/>
          </a:xfrm>
        </p:spPr>
        <p:txBody>
          <a:bodyPr>
            <a:normAutofit/>
          </a:bodyPr>
          <a:lstStyle/>
          <a:p>
            <a:pPr marL="0" indent="0">
              <a:buNone/>
            </a:pPr>
            <a:r>
              <a:rPr lang="en-US" dirty="0">
                <a:solidFill>
                  <a:schemeClr val="bg1"/>
                </a:solidFill>
              </a:rPr>
              <a:t>The kopatsoki is in the shape of a cloud and the small feathers also represent clouds.  A rainbow is beneath the clouds.</a:t>
            </a:r>
          </a:p>
          <a:p>
            <a:pPr marL="0" indent="0">
              <a:buNone/>
            </a:pPr>
            <a:r>
              <a:rPr lang="en-US" dirty="0">
                <a:solidFill>
                  <a:schemeClr val="bg1"/>
                </a:solidFill>
              </a:rPr>
              <a:t>The kilt has clouds with falling rain. This is one of the dolls that Clifford Lomahaftewa selected for the RAIN exhibit. </a:t>
            </a: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98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 name="Rectangle 5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5" name="Content Placeholder 33">
            <a:extLst>
              <a:ext uri="{FF2B5EF4-FFF2-40B4-BE49-F238E27FC236}">
                <a16:creationId xmlns:a16="http://schemas.microsoft.com/office/drawing/2014/main" id="{49D3E791-1A10-408A-95CB-2707369E177F}"/>
              </a:ext>
            </a:extLst>
          </p:cNvPr>
          <p:cNvSpPr>
            <a:spLocks noGrp="1"/>
          </p:cNvSpPr>
          <p:nvPr>
            <p:ph idx="1"/>
          </p:nvPr>
        </p:nvSpPr>
        <p:spPr>
          <a:xfrm>
            <a:off x="643468" y="485775"/>
            <a:ext cx="3363974" cy="5567891"/>
          </a:xfrm>
        </p:spPr>
        <p:txBody>
          <a:bodyPr>
            <a:noAutofit/>
          </a:bodyPr>
          <a:lstStyle/>
          <a:p>
            <a:pPr marL="0" indent="0">
              <a:buNone/>
            </a:pPr>
            <a:r>
              <a:rPr lang="en-US" sz="2400" dirty="0"/>
              <a:t>Ray Naha, Hopi</a:t>
            </a:r>
          </a:p>
          <a:p>
            <a:pPr marL="0" indent="0">
              <a:buNone/>
            </a:pPr>
            <a:r>
              <a:rPr lang="en-US" sz="2400" dirty="0"/>
              <a:t>Niman Ceremony at Walpi Village, c. 1965</a:t>
            </a:r>
          </a:p>
          <a:p>
            <a:pPr marL="0" indent="0">
              <a:buNone/>
            </a:pPr>
            <a:r>
              <a:rPr lang="en-US" sz="2400" dirty="0"/>
              <a:t>The figure in the kilt with his long hair takes care of the Katsinam. “He is shoeless because he is praying for rain. If he sees clouds coming, he will put his shoes on. Otherwise, he will stay barefoot.”</a:t>
            </a:r>
          </a:p>
          <a:p>
            <a:pPr marL="0" indent="0">
              <a:buNone/>
            </a:pPr>
            <a:r>
              <a:rPr lang="en-US" sz="2400" dirty="0"/>
              <a:t>Clifford Lomahaftewa</a:t>
            </a:r>
          </a:p>
        </p:txBody>
      </p:sp>
      <p:pic>
        <p:nvPicPr>
          <p:cNvPr id="5" name="Content Placeholder 4" descr="A picture containing text&#10;&#10;Description automatically generated">
            <a:extLst>
              <a:ext uri="{FF2B5EF4-FFF2-40B4-BE49-F238E27FC236}">
                <a16:creationId xmlns:a16="http://schemas.microsoft.com/office/drawing/2014/main" id="{88764F57-2C1A-4434-A3A5-5D833F5ADB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97763" y="1228356"/>
            <a:ext cx="6250769" cy="4240421"/>
          </a:xfrm>
          <a:prstGeom prst="rect">
            <a:avLst/>
          </a:prstGeom>
        </p:spPr>
      </p:pic>
    </p:spTree>
    <p:extLst>
      <p:ext uri="{BB962C8B-B14F-4D97-AF65-F5344CB8AC3E}">
        <p14:creationId xmlns:p14="http://schemas.microsoft.com/office/powerpoint/2010/main" val="172932517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6605039-5C5E-46C5-AB5A-B0430BF8ADA3}"/>
              </a:ext>
            </a:extLst>
          </p:cNvPr>
          <p:cNvSpPr>
            <a:spLocks noGrp="1"/>
          </p:cNvSpPr>
          <p:nvPr>
            <p:ph type="title"/>
          </p:nvPr>
        </p:nvSpPr>
        <p:spPr>
          <a:xfrm>
            <a:off x="838200" y="448721"/>
            <a:ext cx="4707671" cy="1225650"/>
          </a:xfrm>
        </p:spPr>
        <p:txBody>
          <a:bodyPr vert="horz" lIns="91440" tIns="45720" rIns="91440" bIns="45720" rtlCol="0" anchor="b">
            <a:normAutofit fontScale="90000"/>
          </a:bodyPr>
          <a:lstStyle/>
          <a:p>
            <a:r>
              <a:rPr lang="en-US" sz="3800" dirty="0">
                <a:solidFill>
                  <a:schemeClr val="bg1"/>
                </a:solidFill>
              </a:rPr>
              <a:t>Hopi, Kopatsoki, 1900-1950</a:t>
            </a:r>
            <a:br>
              <a:rPr lang="en-US" sz="3800" dirty="0">
                <a:solidFill>
                  <a:schemeClr val="bg1"/>
                </a:solidFill>
              </a:rPr>
            </a:br>
            <a:endParaRPr lang="en-US" sz="3800" dirty="0">
              <a:solidFill>
                <a:schemeClr val="bg1"/>
              </a:solidFill>
            </a:endParaRPr>
          </a:p>
        </p:txBody>
      </p:sp>
      <p:cxnSp>
        <p:nvCxnSpPr>
          <p:cNvPr id="29" name="Straight Connector 2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Content Placeholder 23">
            <a:extLst>
              <a:ext uri="{FF2B5EF4-FFF2-40B4-BE49-F238E27FC236}">
                <a16:creationId xmlns:a16="http://schemas.microsoft.com/office/drawing/2014/main" id="{98B639C7-D529-48C2-A326-25ACF5148CC5}"/>
              </a:ext>
            </a:extLst>
          </p:cNvPr>
          <p:cNvSpPr>
            <a:spLocks noGrp="1"/>
          </p:cNvSpPr>
          <p:nvPr>
            <p:ph idx="1"/>
          </p:nvPr>
        </p:nvSpPr>
        <p:spPr>
          <a:xfrm>
            <a:off x="897769" y="1825142"/>
            <a:ext cx="4586513" cy="3731760"/>
          </a:xfrm>
        </p:spPr>
        <p:txBody>
          <a:bodyPr>
            <a:noAutofit/>
          </a:bodyPr>
          <a:lstStyle/>
          <a:p>
            <a:pPr marL="0" indent="0">
              <a:buNone/>
            </a:pPr>
            <a:r>
              <a:rPr lang="en-US" sz="2400" dirty="0">
                <a:solidFill>
                  <a:schemeClr val="bg1"/>
                </a:solidFill>
              </a:rPr>
              <a:t>The headpieces in the case are from the Butterfly Dance.  They are worn by girls in the social dance that is done at the end of summer after the corn has ripened. The entire piece is in the shape of a cloud and three clouds are placed on top with rain symbols below. The sun face flanked by corn completes the theme. </a:t>
            </a:r>
          </a:p>
        </p:txBody>
      </p:sp>
      <p:cxnSp>
        <p:nvCxnSpPr>
          <p:cNvPr id="31" name="Straight Connector 3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919E27AB-7A7D-4ED0-9A9C-0368CB8A52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1223900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B25DC6D-DB13-4888-A49F-1269262D0D00}"/>
              </a:ext>
            </a:extLst>
          </p:cNvPr>
          <p:cNvSpPr>
            <a:spLocks noGrp="1"/>
          </p:cNvSpPr>
          <p:nvPr>
            <p:ph type="title"/>
          </p:nvPr>
        </p:nvSpPr>
        <p:spPr>
          <a:xfrm>
            <a:off x="838200" y="448721"/>
            <a:ext cx="4707671" cy="1225650"/>
          </a:xfrm>
        </p:spPr>
        <p:txBody>
          <a:bodyPr anchor="b">
            <a:normAutofit/>
          </a:bodyPr>
          <a:lstStyle/>
          <a:p>
            <a:r>
              <a:rPr lang="en-US" sz="3800" b="1" dirty="0">
                <a:solidFill>
                  <a:schemeClr val="bg1"/>
                </a:solidFill>
                <a:latin typeface="Calibri" panose="020F0502020204030204" pitchFamily="34" charset="0"/>
                <a:cs typeface="Calibri" panose="020F0502020204030204" pitchFamily="34" charset="0"/>
              </a:rPr>
              <a:t>Hopi Rain Sash, early 1900s</a:t>
            </a:r>
          </a:p>
        </p:txBody>
      </p:sp>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3C34A55-3F2A-4AE3-A04F-D161F7DA5532}"/>
              </a:ext>
            </a:extLst>
          </p:cNvPr>
          <p:cNvSpPr>
            <a:spLocks noGrp="1"/>
          </p:cNvSpPr>
          <p:nvPr>
            <p:ph idx="1"/>
          </p:nvPr>
        </p:nvSpPr>
        <p:spPr>
          <a:xfrm>
            <a:off x="897769" y="1909192"/>
            <a:ext cx="4586513" cy="3647710"/>
          </a:xfrm>
        </p:spPr>
        <p:txBody>
          <a:bodyPr>
            <a:normAutofit/>
          </a:bodyPr>
          <a:lstStyle/>
          <a:p>
            <a:pPr marL="0" indent="0">
              <a:buNone/>
            </a:pPr>
            <a:r>
              <a:rPr lang="en-US" sz="3200" dirty="0">
                <a:solidFill>
                  <a:schemeClr val="bg1"/>
                </a:solidFill>
              </a:rPr>
              <a:t>The movement of the sash fringe represents falling rain. </a:t>
            </a:r>
          </a:p>
        </p:txBody>
      </p:sp>
      <p:cxnSp>
        <p:nvCxnSpPr>
          <p:cNvPr id="24" name="Straight Connector 2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851A5E2E-3F80-486E-8CD3-3BF3134794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17" r="-3" b="8711"/>
          <a:stretch/>
        </p:blipFill>
        <p:spPr>
          <a:xfrm>
            <a:off x="6525453" y="10"/>
            <a:ext cx="5666547" cy="6857990"/>
          </a:xfrm>
          <a:prstGeom prst="rect">
            <a:avLst/>
          </a:prstGeom>
        </p:spPr>
      </p:pic>
    </p:spTree>
    <p:extLst>
      <p:ext uri="{BB962C8B-B14F-4D97-AF65-F5344CB8AC3E}">
        <p14:creationId xmlns:p14="http://schemas.microsoft.com/office/powerpoint/2010/main" val="316407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3E0EBB7-3EDF-4FFC-906D-3BCD31A72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5ADD1973-2A77-4A3A-A053-009EE81EDD1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5422526" cy="68579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a:extLst>
              <a:ext uri="{FF2B5EF4-FFF2-40B4-BE49-F238E27FC236}">
                <a16:creationId xmlns:a16="http://schemas.microsoft.com/office/drawing/2014/main" id="{F25F397F-5BF8-43B6-8679-E2C8E2ABF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7413" y="685800"/>
            <a:ext cx="5363530" cy="5486399"/>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A3E12-4C79-4381-A6A7-569D8D6D520E}"/>
              </a:ext>
            </a:extLst>
          </p:cNvPr>
          <p:cNvSpPr>
            <a:spLocks noGrp="1"/>
          </p:cNvSpPr>
          <p:nvPr>
            <p:ph type="title"/>
          </p:nvPr>
        </p:nvSpPr>
        <p:spPr>
          <a:xfrm>
            <a:off x="6639636" y="1108134"/>
            <a:ext cx="4217486" cy="887819"/>
          </a:xfrm>
        </p:spPr>
        <p:txBody>
          <a:bodyPr anchor="b">
            <a:normAutofit/>
          </a:bodyPr>
          <a:lstStyle/>
          <a:p>
            <a:r>
              <a:rPr lang="en-US" sz="3200" dirty="0">
                <a:solidFill>
                  <a:schemeClr val="bg1">
                    <a:alpha val="50000"/>
                  </a:schemeClr>
                </a:solidFill>
                <a:latin typeface="+mn-lt"/>
              </a:rPr>
              <a:t>Hopi Kilt, c. 1900</a:t>
            </a:r>
          </a:p>
        </p:txBody>
      </p:sp>
      <p:sp>
        <p:nvSpPr>
          <p:cNvPr id="3" name="Content Placeholder 2">
            <a:extLst>
              <a:ext uri="{FF2B5EF4-FFF2-40B4-BE49-F238E27FC236}">
                <a16:creationId xmlns:a16="http://schemas.microsoft.com/office/drawing/2014/main" id="{B9A567F3-79FF-457B-BD18-46967D4723DB}"/>
              </a:ext>
            </a:extLst>
          </p:cNvPr>
          <p:cNvSpPr>
            <a:spLocks noGrp="1"/>
          </p:cNvSpPr>
          <p:nvPr>
            <p:ph idx="1"/>
          </p:nvPr>
        </p:nvSpPr>
        <p:spPr>
          <a:xfrm>
            <a:off x="6721522" y="2388522"/>
            <a:ext cx="4135600" cy="3361344"/>
          </a:xfrm>
        </p:spPr>
        <p:txBody>
          <a:bodyPr anchor="t">
            <a:normAutofit/>
          </a:bodyPr>
          <a:lstStyle/>
          <a:p>
            <a:pPr marL="0" indent="0">
              <a:buNone/>
            </a:pPr>
            <a:r>
              <a:rPr lang="en-US" sz="3200" dirty="0">
                <a:solidFill>
                  <a:schemeClr val="bg1"/>
                </a:solidFill>
              </a:rPr>
              <a:t>The red and white stripes beneath the rain cloud are supposed to represent sun shining through the falling rain. </a:t>
            </a:r>
          </a:p>
        </p:txBody>
      </p:sp>
    </p:spTree>
    <p:extLst>
      <p:ext uri="{BB962C8B-B14F-4D97-AF65-F5344CB8AC3E}">
        <p14:creationId xmlns:p14="http://schemas.microsoft.com/office/powerpoint/2010/main" val="10695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BFD053F-A01E-4B1A-9F1B-4B10F1C6A19B}"/>
              </a:ext>
            </a:extLst>
          </p:cNvPr>
          <p:cNvSpPr>
            <a:spLocks noGrp="1"/>
          </p:cNvSpPr>
          <p:nvPr>
            <p:ph type="title"/>
          </p:nvPr>
        </p:nvSpPr>
        <p:spPr>
          <a:xfrm>
            <a:off x="838200" y="448721"/>
            <a:ext cx="4707671" cy="1225650"/>
          </a:xfrm>
        </p:spPr>
        <p:txBody>
          <a:bodyPr anchor="b">
            <a:normAutofit/>
          </a:bodyPr>
          <a:lstStyle/>
          <a:p>
            <a:r>
              <a:rPr lang="en-US" sz="3500">
                <a:solidFill>
                  <a:schemeClr val="bg1"/>
                </a:solidFill>
                <a:latin typeface="+mn-lt"/>
              </a:rPr>
              <a:t>Joy Navasie, Tewa/Hopi</a:t>
            </a:r>
            <a:br>
              <a:rPr lang="en-US" sz="3500">
                <a:solidFill>
                  <a:schemeClr val="bg1"/>
                </a:solidFill>
                <a:latin typeface="+mn-lt"/>
              </a:rPr>
            </a:br>
            <a:r>
              <a:rPr lang="en-US" sz="3500">
                <a:solidFill>
                  <a:schemeClr val="bg1"/>
                </a:solidFill>
                <a:latin typeface="+mn-lt"/>
              </a:rPr>
              <a:t>Vase, 1970s </a:t>
            </a:r>
          </a:p>
        </p:txBody>
      </p:sp>
      <p:cxnSp>
        <p:nvCxnSpPr>
          <p:cNvPr id="137" name="Straight Connector 13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403C26-E730-45BE-B97F-3902910190B6}"/>
              </a:ext>
            </a:extLst>
          </p:cNvPr>
          <p:cNvSpPr>
            <a:spLocks noGrp="1"/>
          </p:cNvSpPr>
          <p:nvPr>
            <p:ph idx="1"/>
          </p:nvPr>
        </p:nvSpPr>
        <p:spPr>
          <a:xfrm>
            <a:off x="897769" y="1909192"/>
            <a:ext cx="4586513" cy="3647710"/>
          </a:xfrm>
        </p:spPr>
        <p:txBody>
          <a:bodyPr>
            <a:normAutofit/>
          </a:bodyPr>
          <a:lstStyle/>
          <a:p>
            <a:pPr marL="0" indent="0">
              <a:buNone/>
            </a:pPr>
            <a:r>
              <a:rPr lang="en-US" sz="3200" dirty="0">
                <a:solidFill>
                  <a:schemeClr val="bg1"/>
                </a:solidFill>
              </a:rPr>
              <a:t>The vase on the right is by the accomplished potter known as Frog Woman. She signed her pieces with a frog. It is a symbol she inherited from her mother and is not a clan linkage</a:t>
            </a:r>
            <a:r>
              <a:rPr lang="en-US" sz="2000" dirty="0">
                <a:solidFill>
                  <a:schemeClr val="bg1"/>
                </a:solidFill>
              </a:rPr>
              <a:t>. </a:t>
            </a:r>
          </a:p>
        </p:txBody>
      </p:sp>
      <p:cxnSp>
        <p:nvCxnSpPr>
          <p:cNvPr id="139" name="Straight Connector 13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E16C624B-7BA1-4719-ABAF-9B3388DD54B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 b="-3"/>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88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20A3749-6FF3-4330-BC17-ABB7EC316105}"/>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Hopi Canteen, late 1800s</a:t>
            </a:r>
          </a:p>
        </p:txBody>
      </p:sp>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E1548F3C-9E86-4833-BC38-5D60A6F03EEA}"/>
              </a:ext>
            </a:extLst>
          </p:cNvPr>
          <p:cNvSpPr>
            <a:spLocks noGrp="1"/>
          </p:cNvSpPr>
          <p:nvPr>
            <p:ph idx="1"/>
          </p:nvPr>
        </p:nvSpPr>
        <p:spPr>
          <a:xfrm>
            <a:off x="897769" y="1909192"/>
            <a:ext cx="4586513" cy="3647710"/>
          </a:xfrm>
        </p:spPr>
        <p:txBody>
          <a:bodyPr>
            <a:normAutofit/>
          </a:bodyPr>
          <a:lstStyle/>
          <a:p>
            <a:pPr marL="0" indent="0">
              <a:buNone/>
            </a:pPr>
            <a:r>
              <a:rPr lang="en-US" sz="3600" dirty="0">
                <a:solidFill>
                  <a:schemeClr val="bg1"/>
                </a:solidFill>
              </a:rPr>
              <a:t>Water serpents flank a turtle on the water carrier that was collected at the Hopi village of Polacca. </a:t>
            </a:r>
          </a:p>
        </p:txBody>
      </p:sp>
      <p:cxnSp>
        <p:nvCxnSpPr>
          <p:cNvPr id="24" name="Straight Connector 2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63731EEB-806A-45E9-B513-658D962BA6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231" r="-3" b="-3"/>
          <a:stretch/>
        </p:blipFill>
        <p:spPr>
          <a:xfrm>
            <a:off x="6525453" y="10"/>
            <a:ext cx="5666547" cy="6857990"/>
          </a:xfrm>
          <a:prstGeom prst="rect">
            <a:avLst/>
          </a:prstGeom>
        </p:spPr>
      </p:pic>
    </p:spTree>
    <p:extLst>
      <p:ext uri="{BB962C8B-B14F-4D97-AF65-F5344CB8AC3E}">
        <p14:creationId xmlns:p14="http://schemas.microsoft.com/office/powerpoint/2010/main" val="24543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F36AF7E-4BC4-4E67-B3FF-6CDB4888B3F6}"/>
              </a:ext>
            </a:extLst>
          </p:cNvPr>
          <p:cNvSpPr>
            <a:spLocks noGrp="1"/>
          </p:cNvSpPr>
          <p:nvPr>
            <p:ph type="title"/>
          </p:nvPr>
        </p:nvSpPr>
        <p:spPr>
          <a:xfrm>
            <a:off x="838200" y="448721"/>
            <a:ext cx="4707671" cy="1225650"/>
          </a:xfrm>
        </p:spPr>
        <p:txBody>
          <a:bodyPr anchor="b">
            <a:normAutofit/>
          </a:bodyPr>
          <a:lstStyle/>
          <a:p>
            <a:r>
              <a:rPr lang="en-US" sz="3200" dirty="0">
                <a:solidFill>
                  <a:schemeClr val="bg1"/>
                </a:solidFill>
              </a:rPr>
              <a:t>Victor Coochwytewa, Hopi</a:t>
            </a:r>
            <a:br>
              <a:rPr lang="en-US" sz="3200" dirty="0">
                <a:solidFill>
                  <a:schemeClr val="bg1"/>
                </a:solidFill>
              </a:rPr>
            </a:br>
            <a:r>
              <a:rPr lang="en-US" sz="3200" dirty="0">
                <a:solidFill>
                  <a:schemeClr val="bg1"/>
                </a:solidFill>
              </a:rPr>
              <a:t>Buckle, c. 1970</a:t>
            </a:r>
          </a:p>
        </p:txBody>
      </p:sp>
      <p:cxnSp>
        <p:nvCxnSpPr>
          <p:cNvPr id="137" name="Straight Connector 13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555E03-9CCB-4230-BF7B-2FF1BCAE033F}"/>
              </a:ext>
            </a:extLst>
          </p:cNvPr>
          <p:cNvSpPr>
            <a:spLocks noGrp="1"/>
          </p:cNvSpPr>
          <p:nvPr>
            <p:ph idx="1"/>
          </p:nvPr>
        </p:nvSpPr>
        <p:spPr>
          <a:xfrm>
            <a:off x="897769" y="1909192"/>
            <a:ext cx="4586513" cy="3647710"/>
          </a:xfrm>
        </p:spPr>
        <p:txBody>
          <a:bodyPr>
            <a:normAutofit/>
          </a:bodyPr>
          <a:lstStyle/>
          <a:p>
            <a:pPr marL="0" indent="0">
              <a:buNone/>
            </a:pPr>
            <a:r>
              <a:rPr lang="en-US" sz="3600" dirty="0">
                <a:solidFill>
                  <a:schemeClr val="bg1"/>
                </a:solidFill>
              </a:rPr>
              <a:t>The buckle is part of a set. The bolo tie that is in the set has rain clouds at the tips of the tie. </a:t>
            </a:r>
          </a:p>
        </p:txBody>
      </p:sp>
      <p:cxnSp>
        <p:nvCxnSpPr>
          <p:cNvPr id="139" name="Straight Connector 13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290" name="Picture 2">
            <a:extLst>
              <a:ext uri="{FF2B5EF4-FFF2-40B4-BE49-F238E27FC236}">
                <a16:creationId xmlns:a16="http://schemas.microsoft.com/office/drawing/2014/main" id="{8B1D6B3F-FD53-468D-A9CE-E00BF8884E4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535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517DC7C-C091-4F5B-BAE0-BC41395590C4}"/>
              </a:ext>
            </a:extLst>
          </p:cNvPr>
          <p:cNvSpPr>
            <a:spLocks noGrp="1"/>
          </p:cNvSpPr>
          <p:nvPr>
            <p:ph type="ctrTitle"/>
          </p:nvPr>
        </p:nvSpPr>
        <p:spPr>
          <a:xfrm>
            <a:off x="621437" y="1932478"/>
            <a:ext cx="11363417" cy="3134371"/>
          </a:xfrm>
        </p:spPr>
        <p:txBody>
          <a:bodyPr anchor="ctr">
            <a:normAutofit/>
          </a:bodyPr>
          <a:lstStyle/>
          <a:p>
            <a:r>
              <a:rPr lang="en-US" sz="5400" dirty="0">
                <a:solidFill>
                  <a:schemeClr val="bg1"/>
                </a:solidFill>
              </a:rPr>
              <a:t>Diné, Joe Ben Jr., advisor</a:t>
            </a:r>
          </a:p>
        </p:txBody>
      </p:sp>
      <p:sp>
        <p:nvSpPr>
          <p:cNvPr id="4" name="Subtitle 3">
            <a:extLst>
              <a:ext uri="{FF2B5EF4-FFF2-40B4-BE49-F238E27FC236}">
                <a16:creationId xmlns:a16="http://schemas.microsoft.com/office/drawing/2014/main" id="{500B1651-9E91-4EA7-9DAB-DE8E45C22794}"/>
              </a:ext>
            </a:extLst>
          </p:cNvPr>
          <p:cNvSpPr>
            <a:spLocks noGrp="1"/>
          </p:cNvSpPr>
          <p:nvPr>
            <p:ph type="subTitle" idx="1"/>
          </p:nvPr>
        </p:nvSpPr>
        <p:spPr>
          <a:xfrm>
            <a:off x="3581400" y="1369078"/>
            <a:ext cx="5029200" cy="330630"/>
          </a:xfrm>
        </p:spPr>
        <p:txBody>
          <a:bodyPr>
            <a:normAutofit fontScale="92500" lnSpcReduction="10000"/>
          </a:bodyPr>
          <a:lstStyle/>
          <a:p>
            <a:endParaRPr lang="en-US" sz="2000">
              <a:solidFill>
                <a:schemeClr val="bg1"/>
              </a:solidFill>
            </a:endParaRPr>
          </a:p>
        </p:txBody>
      </p:sp>
      <p:cxnSp>
        <p:nvCxnSpPr>
          <p:cNvPr id="27" name="Straight Connector 19">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49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1FBF1A5-F127-42E2-B1D5-50CCCC4C7942}"/>
              </a:ext>
            </a:extLst>
          </p:cNvPr>
          <p:cNvSpPr>
            <a:spLocks noGrp="1"/>
          </p:cNvSpPr>
          <p:nvPr>
            <p:ph type="title"/>
          </p:nvPr>
        </p:nvSpPr>
        <p:spPr>
          <a:xfrm>
            <a:off x="2399234" y="2073715"/>
            <a:ext cx="6935759" cy="2993042"/>
          </a:xfrm>
        </p:spPr>
        <p:txBody>
          <a:bodyPr vert="horz" lIns="91440" tIns="45720" rIns="91440" bIns="45720" rtlCol="0" anchor="ctr">
            <a:normAutofit fontScale="90000"/>
          </a:bodyPr>
          <a:lstStyle/>
          <a:p>
            <a:pPr algn="ctr"/>
            <a:r>
              <a:rPr lang="en-US" sz="8800" kern="1200" dirty="0">
                <a:solidFill>
                  <a:schemeClr val="bg1"/>
                </a:solidFill>
                <a:latin typeface="+mj-lt"/>
                <a:ea typeface="+mj-ea"/>
                <a:cs typeface="+mj-cs"/>
              </a:rPr>
              <a:t>Ancestral Pueblo Signs of Rain</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702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E064-3222-4F67-BFDD-7074F87173C1}"/>
              </a:ext>
            </a:extLst>
          </p:cNvPr>
          <p:cNvSpPr>
            <a:spLocks noGrp="1"/>
          </p:cNvSpPr>
          <p:nvPr>
            <p:ph type="title"/>
          </p:nvPr>
        </p:nvSpPr>
        <p:spPr>
          <a:xfrm>
            <a:off x="5069940" y="365124"/>
            <a:ext cx="6172200" cy="1828800"/>
          </a:xfrm>
        </p:spPr>
        <p:txBody>
          <a:bodyPr>
            <a:normAutofit/>
          </a:bodyPr>
          <a:lstStyle/>
          <a:p>
            <a:r>
              <a:rPr lang="en-US" dirty="0"/>
              <a:t>Lolita Curley, Diné Cradleboard, 1996</a:t>
            </a:r>
          </a:p>
        </p:txBody>
      </p:sp>
      <p:pic>
        <p:nvPicPr>
          <p:cNvPr id="2050" name="Picture 2">
            <a:extLst>
              <a:ext uri="{FF2B5EF4-FFF2-40B4-BE49-F238E27FC236}">
                <a16:creationId xmlns:a16="http://schemas.microsoft.com/office/drawing/2014/main" id="{6022003C-AA8E-45F1-94B9-AE1DFB9E43D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61483F4-6F22-414D-BED7-71B6BEF91B62}"/>
              </a:ext>
            </a:extLst>
          </p:cNvPr>
          <p:cNvSpPr>
            <a:spLocks noGrp="1"/>
          </p:cNvSpPr>
          <p:nvPr>
            <p:ph idx="1"/>
          </p:nvPr>
        </p:nvSpPr>
        <p:spPr>
          <a:xfrm>
            <a:off x="5069940" y="2322576"/>
            <a:ext cx="6172200" cy="3858768"/>
          </a:xfrm>
        </p:spPr>
        <p:txBody>
          <a:bodyPr>
            <a:normAutofit/>
          </a:bodyPr>
          <a:lstStyle/>
          <a:p>
            <a:pPr marL="0" indent="0">
              <a:buNone/>
            </a:pPr>
            <a:r>
              <a:rPr lang="en-US" sz="3200" dirty="0"/>
              <a:t>According to Arlene Old Elk, the cradleboard surrounds a Diné baby with signs of rain. The head piece that protects the baby’s head represents a rainbow and the laces that zigzag across the front represent lightning. </a:t>
            </a:r>
          </a:p>
        </p:txBody>
      </p:sp>
    </p:spTree>
    <p:extLst>
      <p:ext uri="{BB962C8B-B14F-4D97-AF65-F5344CB8AC3E}">
        <p14:creationId xmlns:p14="http://schemas.microsoft.com/office/powerpoint/2010/main" val="378186020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9C90AC5-FC3C-49D1-8185-F44FC7E588D4}"/>
              </a:ext>
            </a:extLst>
          </p:cNvPr>
          <p:cNvSpPr>
            <a:spLocks noGrp="1"/>
          </p:cNvSpPr>
          <p:nvPr>
            <p:ph type="title"/>
          </p:nvPr>
        </p:nvSpPr>
        <p:spPr>
          <a:xfrm>
            <a:off x="838200" y="448721"/>
            <a:ext cx="4707671" cy="1225650"/>
          </a:xfrm>
        </p:spPr>
        <p:txBody>
          <a:bodyPr anchor="b">
            <a:normAutofit/>
          </a:bodyPr>
          <a:lstStyle/>
          <a:p>
            <a:r>
              <a:rPr lang="en-US" sz="3200">
                <a:solidFill>
                  <a:schemeClr val="bg1"/>
                </a:solidFill>
              </a:rPr>
              <a:t>Hosteen Klah, Diné</a:t>
            </a:r>
            <a:br>
              <a:rPr lang="en-US" sz="3200">
                <a:solidFill>
                  <a:schemeClr val="bg1"/>
                </a:solidFill>
              </a:rPr>
            </a:br>
            <a:r>
              <a:rPr lang="en-US" sz="3200">
                <a:solidFill>
                  <a:schemeClr val="bg1"/>
                </a:solidFill>
              </a:rPr>
              <a:t>Sandpainting textile, 1921</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EC9AC39-CEA1-4BBA-B83F-E7861379388C}"/>
              </a:ext>
            </a:extLst>
          </p:cNvPr>
          <p:cNvSpPr>
            <a:spLocks noGrp="1"/>
          </p:cNvSpPr>
          <p:nvPr>
            <p:ph idx="1"/>
          </p:nvPr>
        </p:nvSpPr>
        <p:spPr>
          <a:xfrm>
            <a:off x="897769" y="1674371"/>
            <a:ext cx="4586513" cy="4637649"/>
          </a:xfrm>
        </p:spPr>
        <p:txBody>
          <a:bodyPr>
            <a:noAutofit/>
          </a:bodyPr>
          <a:lstStyle/>
          <a:p>
            <a:pPr marL="0" indent="0">
              <a:buNone/>
            </a:pPr>
            <a:r>
              <a:rPr lang="en-US" sz="2400" dirty="0">
                <a:solidFill>
                  <a:schemeClr val="bg1"/>
                </a:solidFill>
              </a:rPr>
              <a:t>Considered to be the first textile woven by Hosteen Klah: Whirling Logs sandpainting of the Nightway Ceremony. In includes the Rainbow Guardian and the Mountain Sheep gods who carry on their backs sacks containing black clouds and the fruits of the harvest. Sometimes the center includes the “Water Meeting Place,” a lake on whose shores grow the  four sacred plants.  </a:t>
            </a: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 indoor, altar&#10;&#10;Description automatically generated">
            <a:extLst>
              <a:ext uri="{FF2B5EF4-FFF2-40B4-BE49-F238E27FC236}">
                <a16:creationId xmlns:a16="http://schemas.microsoft.com/office/drawing/2014/main" id="{B3401192-D7CB-4E54-A6CB-FBBF9CAD98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191273" y="595725"/>
            <a:ext cx="4334906" cy="5666547"/>
          </a:xfrm>
          <a:prstGeom prst="rect">
            <a:avLst/>
          </a:prstGeom>
        </p:spPr>
      </p:pic>
    </p:spTree>
    <p:extLst>
      <p:ext uri="{BB962C8B-B14F-4D97-AF65-F5344CB8AC3E}">
        <p14:creationId xmlns:p14="http://schemas.microsoft.com/office/powerpoint/2010/main" val="443218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23F6-4750-49C2-B791-D8BF063B99D7}"/>
              </a:ext>
            </a:extLst>
          </p:cNvPr>
          <p:cNvSpPr>
            <a:spLocks noGrp="1"/>
          </p:cNvSpPr>
          <p:nvPr>
            <p:ph type="title"/>
          </p:nvPr>
        </p:nvSpPr>
        <p:spPr>
          <a:xfrm>
            <a:off x="5069940" y="365124"/>
            <a:ext cx="6172200" cy="1828800"/>
          </a:xfrm>
        </p:spPr>
        <p:txBody>
          <a:bodyPr>
            <a:normAutofit fontScale="90000"/>
          </a:bodyPr>
          <a:lstStyle/>
          <a:p>
            <a:r>
              <a:rPr lang="en-US" dirty="0"/>
              <a:t>Lillie Touchin, Diné</a:t>
            </a:r>
            <a:br>
              <a:rPr lang="en-US" dirty="0"/>
            </a:br>
            <a:r>
              <a:rPr lang="en-US" dirty="0"/>
              <a:t>Storm Pattern Textile, 1986</a:t>
            </a:r>
          </a:p>
        </p:txBody>
      </p:sp>
      <p:pic>
        <p:nvPicPr>
          <p:cNvPr id="1026" name="Picture 2" descr="File: 'Z0016376'">
            <a:extLst>
              <a:ext uri="{FF2B5EF4-FFF2-40B4-BE49-F238E27FC236}">
                <a16:creationId xmlns:a16="http://schemas.microsoft.com/office/drawing/2014/main" id="{843A452E-915B-43C9-869E-E66A74771E3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1109133" y="1109133"/>
            <a:ext cx="6858000" cy="463973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53377DE1-21CE-426D-B813-187657C35C5F}"/>
              </a:ext>
            </a:extLst>
          </p:cNvPr>
          <p:cNvSpPr>
            <a:spLocks noGrp="1"/>
          </p:cNvSpPr>
          <p:nvPr>
            <p:ph idx="1"/>
          </p:nvPr>
        </p:nvSpPr>
        <p:spPr>
          <a:xfrm>
            <a:off x="5069940" y="2322576"/>
            <a:ext cx="6172200" cy="3858768"/>
          </a:xfrm>
        </p:spPr>
        <p:txBody>
          <a:bodyPr>
            <a:normAutofit/>
          </a:bodyPr>
          <a:lstStyle/>
          <a:p>
            <a:pPr marL="0" indent="0">
              <a:buNone/>
            </a:pPr>
            <a:r>
              <a:rPr lang="en-US" sz="3200" dirty="0"/>
              <a:t>Lightning connects the four sacred mountains at each corner of the textile. The motifs at top and bottom are often called water bugs in the textile literature. </a:t>
            </a:r>
          </a:p>
        </p:txBody>
      </p:sp>
    </p:spTree>
    <p:extLst>
      <p:ext uri="{BB962C8B-B14F-4D97-AF65-F5344CB8AC3E}">
        <p14:creationId xmlns:p14="http://schemas.microsoft.com/office/powerpoint/2010/main" val="104570437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093B2DA-6C71-4E4C-AB9D-E2E9F5B34E62}"/>
              </a:ext>
            </a:extLst>
          </p:cNvPr>
          <p:cNvSpPr>
            <a:spLocks noGrp="1"/>
          </p:cNvSpPr>
          <p:nvPr>
            <p:ph type="title"/>
          </p:nvPr>
        </p:nvSpPr>
        <p:spPr>
          <a:xfrm>
            <a:off x="1295400" y="669925"/>
            <a:ext cx="4800600" cy="1325563"/>
          </a:xfrm>
        </p:spPr>
        <p:txBody>
          <a:bodyPr anchor="b">
            <a:normAutofit/>
          </a:bodyPr>
          <a:lstStyle/>
          <a:p>
            <a:r>
              <a:rPr lang="en-US" sz="3700">
                <a:solidFill>
                  <a:schemeClr val="bg1"/>
                </a:solidFill>
              </a:rPr>
              <a:t>Della Woody, Diné, Ye’ii Bicheii textile, c. 1977</a:t>
            </a:r>
          </a:p>
        </p:txBody>
      </p:sp>
      <p:cxnSp>
        <p:nvCxnSpPr>
          <p:cNvPr id="137" name="Straight Connector 13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961867-C16A-4BAD-9AE4-1DE6C9FE429D}"/>
              </a:ext>
            </a:extLst>
          </p:cNvPr>
          <p:cNvSpPr>
            <a:spLocks noGrp="1"/>
          </p:cNvSpPr>
          <p:nvPr>
            <p:ph idx="1"/>
          </p:nvPr>
        </p:nvSpPr>
        <p:spPr>
          <a:xfrm>
            <a:off x="1295400" y="2288833"/>
            <a:ext cx="4800600" cy="3711571"/>
          </a:xfrm>
        </p:spPr>
        <p:txBody>
          <a:bodyPr>
            <a:normAutofit/>
          </a:bodyPr>
          <a:lstStyle/>
          <a:p>
            <a:pPr marL="0" indent="0">
              <a:buNone/>
            </a:pPr>
            <a:r>
              <a:rPr lang="en-US" sz="2400" dirty="0">
                <a:solidFill>
                  <a:schemeClr val="bg1"/>
                </a:solidFill>
              </a:rPr>
              <a:t>In this textile Joe Ben focused on the figure at the far left, Water Sprinkler.</a:t>
            </a:r>
          </a:p>
          <a:p>
            <a:pPr marL="0" indent="0">
              <a:buNone/>
            </a:pPr>
            <a:r>
              <a:rPr lang="en-US" sz="2400" dirty="0">
                <a:solidFill>
                  <a:schemeClr val="bg1"/>
                </a:solidFill>
              </a:rPr>
              <a:t>Water Sprinkler is the water carrier for the Gods and produces rain. His turkey feathers should be white tipped, symbolizing the turkey as the last one to leave the rising waters of the 4</a:t>
            </a:r>
            <a:r>
              <a:rPr lang="en-US" sz="2400" baseline="30000" dirty="0">
                <a:solidFill>
                  <a:schemeClr val="bg1"/>
                </a:solidFill>
              </a:rPr>
              <a:t>th</a:t>
            </a:r>
            <a:r>
              <a:rPr lang="en-US" sz="2400" dirty="0">
                <a:solidFill>
                  <a:schemeClr val="bg1"/>
                </a:solidFill>
              </a:rPr>
              <a:t> world in the Creation Story. </a:t>
            </a:r>
          </a:p>
        </p:txBody>
      </p:sp>
      <p:pic>
        <p:nvPicPr>
          <p:cNvPr id="8194" name="Picture 2">
            <a:extLst>
              <a:ext uri="{FF2B5EF4-FFF2-40B4-BE49-F238E27FC236}">
                <a16:creationId xmlns:a16="http://schemas.microsoft.com/office/drawing/2014/main" id="{1C2B85B3-9315-4730-AED9-4CA626DBC1C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9727" y="537249"/>
            <a:ext cx="4562263" cy="5783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59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1F3370D-A094-43CF-9445-B2A88AB7F59D}"/>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Rosie Yellowhair, Diné</a:t>
            </a:r>
            <a:br>
              <a:rPr lang="en-US" sz="3800" dirty="0">
                <a:solidFill>
                  <a:schemeClr val="bg1"/>
                </a:solidFill>
              </a:rPr>
            </a:br>
            <a:r>
              <a:rPr lang="en-US" sz="3800" dirty="0">
                <a:solidFill>
                  <a:schemeClr val="bg1"/>
                </a:solidFill>
              </a:rPr>
              <a:t>Emergence Story, 2004</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4E0500E-14A9-4FAE-9950-A6F8A4084B42}"/>
              </a:ext>
            </a:extLst>
          </p:cNvPr>
          <p:cNvSpPr>
            <a:spLocks noGrp="1"/>
          </p:cNvSpPr>
          <p:nvPr>
            <p:ph idx="1"/>
          </p:nvPr>
        </p:nvSpPr>
        <p:spPr>
          <a:xfrm>
            <a:off x="897769" y="1909192"/>
            <a:ext cx="4586513" cy="3647710"/>
          </a:xfrm>
        </p:spPr>
        <p:txBody>
          <a:bodyPr>
            <a:normAutofit/>
          </a:bodyPr>
          <a:lstStyle/>
          <a:p>
            <a:pPr marL="0" indent="0">
              <a:buNone/>
            </a:pPr>
            <a:r>
              <a:rPr lang="en-US" sz="3200" dirty="0">
                <a:solidFill>
                  <a:schemeClr val="bg1"/>
                </a:solidFill>
              </a:rPr>
              <a:t>Yellowhair put the tiny figure of turkey into the center about to emerge from the 4</a:t>
            </a:r>
            <a:r>
              <a:rPr lang="en-US" sz="3200" baseline="30000" dirty="0">
                <a:solidFill>
                  <a:schemeClr val="bg1"/>
                </a:solidFill>
              </a:rPr>
              <a:t>th</a:t>
            </a:r>
            <a:r>
              <a:rPr lang="en-US" sz="3200" dirty="0">
                <a:solidFill>
                  <a:schemeClr val="bg1"/>
                </a:solidFill>
              </a:rPr>
              <a:t> world. She made his feathers tipped with white. </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up of a book&#10;&#10;Description automatically generated with low confidence">
            <a:extLst>
              <a:ext uri="{FF2B5EF4-FFF2-40B4-BE49-F238E27FC236}">
                <a16:creationId xmlns:a16="http://schemas.microsoft.com/office/drawing/2014/main" id="{E8DA881C-8339-4BB2-8554-8E3196DF44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453" y="161381"/>
            <a:ext cx="5666547" cy="6535238"/>
          </a:xfrm>
          <a:prstGeom prst="rect">
            <a:avLst/>
          </a:prstGeom>
        </p:spPr>
      </p:pic>
    </p:spTree>
    <p:extLst>
      <p:ext uri="{BB962C8B-B14F-4D97-AF65-F5344CB8AC3E}">
        <p14:creationId xmlns:p14="http://schemas.microsoft.com/office/powerpoint/2010/main" val="3543336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941763E-E6FC-41F3-BA24-B177BACAA058}"/>
              </a:ext>
            </a:extLst>
          </p:cNvPr>
          <p:cNvSpPr>
            <a:spLocks noGrp="1"/>
          </p:cNvSpPr>
          <p:nvPr>
            <p:ph type="title"/>
          </p:nvPr>
        </p:nvSpPr>
        <p:spPr>
          <a:xfrm>
            <a:off x="838200" y="448721"/>
            <a:ext cx="4707671" cy="1225650"/>
          </a:xfrm>
        </p:spPr>
        <p:txBody>
          <a:bodyPr anchor="b">
            <a:normAutofit fontScale="90000"/>
          </a:bodyPr>
          <a:lstStyle/>
          <a:p>
            <a:r>
              <a:rPr lang="en-US" sz="3500" dirty="0">
                <a:solidFill>
                  <a:schemeClr val="bg1"/>
                </a:solidFill>
                <a:latin typeface="+mn-lt"/>
              </a:rPr>
              <a:t>Southern Paiute </a:t>
            </a:r>
            <a:br>
              <a:rPr lang="en-US" sz="3500" dirty="0">
                <a:solidFill>
                  <a:schemeClr val="bg1"/>
                </a:solidFill>
                <a:latin typeface="+mn-lt"/>
              </a:rPr>
            </a:br>
            <a:r>
              <a:rPr lang="en-US" sz="3500" dirty="0">
                <a:solidFill>
                  <a:schemeClr val="bg1"/>
                </a:solidFill>
                <a:latin typeface="+mn-lt"/>
              </a:rPr>
              <a:t>Diné Ceremonial Basket  </a:t>
            </a:r>
            <a:br>
              <a:rPr lang="en-US" sz="3500" dirty="0">
                <a:solidFill>
                  <a:schemeClr val="bg1"/>
                </a:solidFill>
                <a:latin typeface="+mn-lt"/>
              </a:rPr>
            </a:br>
            <a:r>
              <a:rPr lang="en-US" sz="3500" dirty="0">
                <a:solidFill>
                  <a:schemeClr val="bg1"/>
                </a:solidFill>
                <a:latin typeface="+mn-lt"/>
              </a:rPr>
              <a:t>c. 1900</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AF177EEC-6750-43C5-AC6F-3C3B964196DE}"/>
              </a:ext>
            </a:extLst>
          </p:cNvPr>
          <p:cNvSpPr>
            <a:spLocks noGrp="1"/>
          </p:cNvSpPr>
          <p:nvPr>
            <p:ph idx="1"/>
          </p:nvPr>
        </p:nvSpPr>
        <p:spPr>
          <a:xfrm>
            <a:off x="897769" y="1909192"/>
            <a:ext cx="4586513" cy="3647710"/>
          </a:xfrm>
        </p:spPr>
        <p:txBody>
          <a:bodyPr>
            <a:noAutofit/>
          </a:bodyPr>
          <a:lstStyle/>
          <a:p>
            <a:pPr marL="0" indent="0">
              <a:buNone/>
            </a:pPr>
            <a:r>
              <a:rPr lang="en-US" sz="2400" dirty="0">
                <a:solidFill>
                  <a:schemeClr val="bg1"/>
                </a:solidFill>
              </a:rPr>
              <a:t>Paiute  weavers have for decades made “wedding baskets” for the Diné. They are actually baskets used in a variety of ceremonies. Joe Ben interpreted the light outer area as daylight, followed by dark, the outer ring as the earth, followed by the rainbow, followed by clouds and mountains. There are a variety of versions of this topic. </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up of a planet&#10;&#10;Description automatically generated with low confidence">
            <a:extLst>
              <a:ext uri="{FF2B5EF4-FFF2-40B4-BE49-F238E27FC236}">
                <a16:creationId xmlns:a16="http://schemas.microsoft.com/office/drawing/2014/main" id="{406EB8AA-0949-4BCD-8304-EAF7041BB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525453" y="0"/>
            <a:ext cx="5422520" cy="6858000"/>
          </a:xfrm>
          <a:prstGeom prst="rect">
            <a:avLst/>
          </a:prstGeom>
        </p:spPr>
      </p:pic>
    </p:spTree>
    <p:extLst>
      <p:ext uri="{BB962C8B-B14F-4D97-AF65-F5344CB8AC3E}">
        <p14:creationId xmlns:p14="http://schemas.microsoft.com/office/powerpoint/2010/main" val="1711357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71E27-5D8A-43AC-A60F-7FF2964AE1D0}"/>
              </a:ext>
            </a:extLst>
          </p:cNvPr>
          <p:cNvSpPr>
            <a:spLocks noGrp="1"/>
          </p:cNvSpPr>
          <p:nvPr>
            <p:ph type="title"/>
          </p:nvPr>
        </p:nvSpPr>
        <p:spPr>
          <a:xfrm>
            <a:off x="1334948" y="717224"/>
            <a:ext cx="6151074" cy="2154370"/>
          </a:xfrm>
        </p:spPr>
        <p:txBody>
          <a:bodyPr vert="horz" lIns="91440" tIns="45720" rIns="91440" bIns="45720" rtlCol="0" anchor="b">
            <a:normAutofit/>
          </a:bodyPr>
          <a:lstStyle/>
          <a:p>
            <a:pPr algn="r"/>
            <a:r>
              <a:rPr lang="en-US" sz="4800" kern="1200">
                <a:solidFill>
                  <a:schemeClr val="bg1"/>
                </a:solidFill>
                <a:latin typeface="+mj-lt"/>
                <a:ea typeface="+mj-ea"/>
                <a:cs typeface="+mj-cs"/>
              </a:rPr>
              <a:t>Colorado River Tribes</a:t>
            </a:r>
          </a:p>
        </p:txBody>
      </p:sp>
      <p:cxnSp>
        <p:nvCxnSpPr>
          <p:cNvPr id="10" name="Straight Connector 9">
            <a:extLst>
              <a:ext uri="{FF2B5EF4-FFF2-40B4-BE49-F238E27FC236}">
                <a16:creationId xmlns:a16="http://schemas.microsoft.com/office/drawing/2014/main" id="{C4C8A451-B6C1-4CB1-95FC-2DBDEC61FF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068597"/>
            <a:ext cx="748602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439DD6-1CCF-48C6-AF10-B70187930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60607" y="4859086"/>
            <a:ext cx="583139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744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C5DA4B0-A705-409A-B8C5-FF09E5FECC18}"/>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Mohave Cape Necklace, late 1800s</a:t>
            </a:r>
          </a:p>
        </p:txBody>
      </p:sp>
      <p:cxnSp>
        <p:nvCxnSpPr>
          <p:cNvPr id="36" name="Straight Connector 3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Content Placeholder 8">
            <a:extLst>
              <a:ext uri="{FF2B5EF4-FFF2-40B4-BE49-F238E27FC236}">
                <a16:creationId xmlns:a16="http://schemas.microsoft.com/office/drawing/2014/main" id="{69680FF9-0351-45EA-AD9B-671863F5B506}"/>
              </a:ext>
            </a:extLst>
          </p:cNvPr>
          <p:cNvSpPr>
            <a:spLocks noGrp="1"/>
          </p:cNvSpPr>
          <p:nvPr>
            <p:ph idx="1"/>
          </p:nvPr>
        </p:nvSpPr>
        <p:spPr>
          <a:xfrm>
            <a:off x="897769" y="1909192"/>
            <a:ext cx="4586513" cy="3647710"/>
          </a:xfrm>
        </p:spPr>
        <p:txBody>
          <a:bodyPr>
            <a:normAutofit/>
          </a:bodyPr>
          <a:lstStyle/>
          <a:p>
            <a:pPr marL="0" indent="0">
              <a:buNone/>
            </a:pPr>
            <a:r>
              <a:rPr lang="en-US" dirty="0">
                <a:solidFill>
                  <a:schemeClr val="bg1"/>
                </a:solidFill>
              </a:rPr>
              <a:t>Elder Louise Patch identified this design as turtle shell design with diamond shapes representing the bank of the Colorado River and the elements at the neck representing the river’s tributaries. </a:t>
            </a:r>
          </a:p>
        </p:txBody>
      </p:sp>
      <p:cxnSp>
        <p:nvCxnSpPr>
          <p:cNvPr id="38" name="Straight Connector 3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 ray&#10;&#10;Description automatically generated">
            <a:extLst>
              <a:ext uri="{FF2B5EF4-FFF2-40B4-BE49-F238E27FC236}">
                <a16:creationId xmlns:a16="http://schemas.microsoft.com/office/drawing/2014/main" id="{F1A99B93-2D4D-4F3B-BF95-247B6E669C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453" y="1780267"/>
            <a:ext cx="5666547" cy="3297466"/>
          </a:xfrm>
          <a:prstGeom prst="rect">
            <a:avLst/>
          </a:prstGeom>
        </p:spPr>
      </p:pic>
    </p:spTree>
    <p:extLst>
      <p:ext uri="{BB962C8B-B14F-4D97-AF65-F5344CB8AC3E}">
        <p14:creationId xmlns:p14="http://schemas.microsoft.com/office/powerpoint/2010/main" val="210369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32D7A98-8350-4583-BFA4-D41688844099}"/>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Annie Fields, Mohave, Frog, 1964</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2D80364-F705-4131-9690-D810CC51EED6}"/>
              </a:ext>
            </a:extLst>
          </p:cNvPr>
          <p:cNvSpPr>
            <a:spLocks noGrp="1"/>
          </p:cNvSpPr>
          <p:nvPr>
            <p:ph idx="1"/>
          </p:nvPr>
        </p:nvSpPr>
        <p:spPr>
          <a:xfrm>
            <a:off x="897769" y="1909192"/>
            <a:ext cx="4586513" cy="3647710"/>
          </a:xfrm>
        </p:spPr>
        <p:txBody>
          <a:bodyPr>
            <a:normAutofit/>
          </a:bodyPr>
          <a:lstStyle/>
          <a:p>
            <a:pPr marL="0" indent="0">
              <a:buNone/>
            </a:pPr>
            <a:r>
              <a:rPr lang="en-US" sz="3200" dirty="0">
                <a:solidFill>
                  <a:schemeClr val="bg1"/>
                </a:solidFill>
              </a:rPr>
              <a:t>Another representation of a water animal. This frog represents the figure that brought fire to the Mohave by carrying a burning stick it its mouth. </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AB5B12A2-2750-4862-901A-C587DCDC10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620413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BC19C36-0034-478C-B55E-AF5F4C887DB2}"/>
              </a:ext>
            </a:extLst>
          </p:cNvPr>
          <p:cNvSpPr>
            <a:spLocks noGrp="1"/>
          </p:cNvSpPr>
          <p:nvPr>
            <p:ph type="title"/>
          </p:nvPr>
        </p:nvSpPr>
        <p:spPr>
          <a:xfrm>
            <a:off x="438150" y="1932478"/>
            <a:ext cx="12039599" cy="3134371"/>
          </a:xfrm>
        </p:spPr>
        <p:txBody>
          <a:bodyPr vert="horz" lIns="91440" tIns="45720" rIns="91440" bIns="45720" rtlCol="0" anchor="ctr">
            <a:normAutofit/>
          </a:bodyPr>
          <a:lstStyle/>
          <a:p>
            <a:pPr algn="ctr"/>
            <a:r>
              <a:rPr lang="en-US" sz="6000" kern="1200" dirty="0">
                <a:solidFill>
                  <a:schemeClr val="bg1"/>
                </a:solidFill>
                <a:latin typeface="+mj-lt"/>
                <a:ea typeface="+mj-ea"/>
                <a:cs typeface="+mj-cs"/>
              </a:rPr>
              <a:t>Indé, Edgar Perry, advisor</a:t>
            </a:r>
          </a:p>
        </p:txBody>
      </p:sp>
      <p:cxnSp>
        <p:nvCxnSpPr>
          <p:cNvPr id="10" name="Straight Connector 9">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85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4991780-DF7F-499D-9BA8-AE9A2045E7CA}"/>
              </a:ext>
            </a:extLst>
          </p:cNvPr>
          <p:cNvSpPr>
            <a:spLocks noGrp="1"/>
          </p:cNvSpPr>
          <p:nvPr>
            <p:ph type="title"/>
          </p:nvPr>
        </p:nvSpPr>
        <p:spPr>
          <a:xfrm>
            <a:off x="838200" y="448721"/>
            <a:ext cx="4707671" cy="1225650"/>
          </a:xfrm>
        </p:spPr>
        <p:txBody>
          <a:bodyPr anchor="b">
            <a:normAutofit/>
          </a:bodyPr>
          <a:lstStyle/>
          <a:p>
            <a:r>
              <a:rPr lang="en-US" sz="2700" dirty="0">
                <a:solidFill>
                  <a:schemeClr val="bg1"/>
                </a:solidFill>
              </a:rPr>
              <a:t>Ancestral Zuni</a:t>
            </a:r>
            <a:br>
              <a:rPr lang="en-US" sz="2700" dirty="0">
                <a:solidFill>
                  <a:schemeClr val="bg1"/>
                </a:solidFill>
              </a:rPr>
            </a:br>
            <a:r>
              <a:rPr lang="en-US" sz="2700" dirty="0" err="1">
                <a:solidFill>
                  <a:schemeClr val="bg1"/>
                </a:solidFill>
                <a:effectLst/>
                <a:latin typeface="Times New Roman" panose="02020603050405020304" pitchFamily="18" charset="0"/>
                <a:ea typeface="Times New Roman" panose="02020603050405020304" pitchFamily="18" charset="0"/>
              </a:rPr>
              <a:t>Pinnawa</a:t>
            </a:r>
            <a:r>
              <a:rPr lang="en-US" sz="2700" dirty="0">
                <a:solidFill>
                  <a:schemeClr val="bg1"/>
                </a:solidFill>
                <a:effectLst/>
                <a:latin typeface="Times New Roman" panose="02020603050405020304" pitchFamily="18" charset="0"/>
                <a:ea typeface="Times New Roman" panose="02020603050405020304" pitchFamily="18" charset="0"/>
              </a:rPr>
              <a:t> Glaze-on-white bowl,</a:t>
            </a:r>
            <a:br>
              <a:rPr lang="en-US" sz="2700" dirty="0">
                <a:solidFill>
                  <a:schemeClr val="bg1"/>
                </a:solidFill>
                <a:effectLst/>
                <a:latin typeface="Times New Roman" panose="02020603050405020304" pitchFamily="18" charset="0"/>
                <a:ea typeface="Times New Roman" panose="02020603050405020304" pitchFamily="18" charset="0"/>
              </a:rPr>
            </a:br>
            <a:r>
              <a:rPr lang="en-US" sz="2700" dirty="0">
                <a:solidFill>
                  <a:schemeClr val="bg1"/>
                </a:solidFill>
                <a:effectLst/>
                <a:latin typeface="Times New Roman" panose="02020603050405020304" pitchFamily="18" charset="0"/>
                <a:ea typeface="Times New Roman" panose="02020603050405020304" pitchFamily="18" charset="0"/>
              </a:rPr>
              <a:t>1350-1450 CE</a:t>
            </a:r>
            <a:endParaRPr lang="en-US" sz="2700" dirty="0">
              <a:solidFill>
                <a:schemeClr val="bg1"/>
              </a:solidFill>
            </a:endParaRPr>
          </a:p>
        </p:txBody>
      </p:sp>
      <p:cxnSp>
        <p:nvCxnSpPr>
          <p:cNvPr id="24"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31083E2-6C84-4D66-9895-858690811312}"/>
              </a:ext>
            </a:extLst>
          </p:cNvPr>
          <p:cNvSpPr>
            <a:spLocks noGrp="1"/>
          </p:cNvSpPr>
          <p:nvPr>
            <p:ph idx="1"/>
          </p:nvPr>
        </p:nvSpPr>
        <p:spPr>
          <a:xfrm>
            <a:off x="897769" y="1909192"/>
            <a:ext cx="4586513" cy="3647710"/>
          </a:xfrm>
        </p:spPr>
        <p:txBody>
          <a:bodyPr>
            <a:normAutofit lnSpcReduction="10000"/>
          </a:bodyPr>
          <a:lstStyle/>
          <a:p>
            <a:pPr marL="0" indent="0">
              <a:buNone/>
            </a:pPr>
            <a:r>
              <a:rPr lang="en-US" sz="2400" dirty="0">
                <a:solidFill>
                  <a:schemeClr val="bg1"/>
                </a:solidFill>
                <a:effectLst/>
                <a:ea typeface="Times New Roman" panose="02020603050405020304" pitchFamily="18" charset="0"/>
              </a:rPr>
              <a:t>A specialist in the production of </a:t>
            </a:r>
            <a:r>
              <a:rPr lang="en-US" sz="2400" dirty="0" err="1">
                <a:solidFill>
                  <a:schemeClr val="bg1"/>
                </a:solidFill>
                <a:effectLst/>
                <a:ea typeface="Times New Roman" panose="02020603050405020304" pitchFamily="18" charset="0"/>
              </a:rPr>
              <a:t>glazeware</a:t>
            </a:r>
            <a:r>
              <a:rPr lang="en-US" sz="2400" dirty="0">
                <a:solidFill>
                  <a:schemeClr val="bg1"/>
                </a:solidFill>
                <a:effectLst/>
                <a:ea typeface="Times New Roman" panose="02020603050405020304" pitchFamily="18" charset="0"/>
              </a:rPr>
              <a:t> pottery made this bowl. </a:t>
            </a:r>
            <a:r>
              <a:rPr lang="en-US" sz="2400" dirty="0">
                <a:solidFill>
                  <a:schemeClr val="bg1"/>
                </a:solidFill>
                <a:ea typeface="Times New Roman" panose="02020603050405020304" pitchFamily="18" charset="0"/>
              </a:rPr>
              <a:t>S</a:t>
            </a:r>
            <a:r>
              <a:rPr lang="en-US" sz="2400" dirty="0">
                <a:solidFill>
                  <a:schemeClr val="bg1"/>
                </a:solidFill>
                <a:effectLst/>
                <a:ea typeface="Times New Roman" panose="02020603050405020304" pitchFamily="18" charset="0"/>
              </a:rPr>
              <a:t>tylized butterflies are painted on the interior and birds on the exterior, two creatures that are on historic and contemporary Zuni ceramics.  Analysis of the clay and glaze used in this pottery indicates that there were only a few sources for this pottery among the nine protohistoric villages along the Zuni River and its tributaries. </a:t>
            </a:r>
          </a:p>
          <a:p>
            <a:pPr marL="0" indent="0">
              <a:buNone/>
            </a:pPr>
            <a:endParaRPr lang="en-US" sz="2000" dirty="0">
              <a:solidFill>
                <a:schemeClr val="bg1"/>
              </a:solidFill>
            </a:endParaRP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F33E542C-1101-4CD3-AC48-93D62684B8D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312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F7B2EBA-6A50-426B-94CA-638B2C0DFE02}"/>
              </a:ext>
            </a:extLst>
          </p:cNvPr>
          <p:cNvSpPr>
            <a:spLocks noGrp="1"/>
          </p:cNvSpPr>
          <p:nvPr>
            <p:ph type="title"/>
          </p:nvPr>
        </p:nvSpPr>
        <p:spPr>
          <a:xfrm>
            <a:off x="1020467" y="1397120"/>
            <a:ext cx="4707671" cy="1225650"/>
          </a:xfrm>
        </p:spPr>
        <p:txBody>
          <a:bodyPr anchor="b">
            <a:normAutofit/>
          </a:bodyPr>
          <a:lstStyle/>
          <a:p>
            <a:r>
              <a:rPr lang="en-US" sz="3800" dirty="0">
                <a:solidFill>
                  <a:schemeClr val="bg1"/>
                </a:solidFill>
                <a:latin typeface="+mn-lt"/>
              </a:rPr>
              <a:t>Amos </a:t>
            </a:r>
            <a:r>
              <a:rPr lang="en-US" sz="3800" dirty="0" err="1">
                <a:solidFill>
                  <a:schemeClr val="bg1"/>
                </a:solidFill>
                <a:latin typeface="+mn-lt"/>
              </a:rPr>
              <a:t>Gastina</a:t>
            </a:r>
            <a:r>
              <a:rPr lang="en-US" sz="3800" dirty="0">
                <a:solidFill>
                  <a:schemeClr val="bg1"/>
                </a:solidFill>
                <a:latin typeface="+mn-lt"/>
              </a:rPr>
              <a:t>, Apache, Violin, early 1900s</a:t>
            </a:r>
          </a:p>
        </p:txBody>
      </p:sp>
      <p:sp>
        <p:nvSpPr>
          <p:cNvPr id="3" name="Content Placeholder 2">
            <a:extLst>
              <a:ext uri="{FF2B5EF4-FFF2-40B4-BE49-F238E27FC236}">
                <a16:creationId xmlns:a16="http://schemas.microsoft.com/office/drawing/2014/main" id="{40A04EE7-9F14-40CA-A0DB-5996067C71B1}"/>
              </a:ext>
            </a:extLst>
          </p:cNvPr>
          <p:cNvSpPr>
            <a:spLocks noGrp="1"/>
          </p:cNvSpPr>
          <p:nvPr>
            <p:ph idx="1"/>
          </p:nvPr>
        </p:nvSpPr>
        <p:spPr>
          <a:xfrm>
            <a:off x="1020467" y="2891752"/>
            <a:ext cx="4707671" cy="2334517"/>
          </a:xfrm>
        </p:spPr>
        <p:txBody>
          <a:bodyPr>
            <a:normAutofit/>
          </a:bodyPr>
          <a:lstStyle/>
          <a:p>
            <a:pPr marL="0" indent="0">
              <a:buNone/>
            </a:pPr>
            <a:r>
              <a:rPr lang="en-US" sz="3200" dirty="0">
                <a:solidFill>
                  <a:schemeClr val="bg1"/>
                </a:solidFill>
              </a:rPr>
              <a:t>The triangular symbol with a dot on top was identified by White Mountain Apache advisor Edgar Perry as “rain on the mountain.”</a:t>
            </a:r>
          </a:p>
        </p:txBody>
      </p:sp>
      <p:pic>
        <p:nvPicPr>
          <p:cNvPr id="13314" name="Picture 2">
            <a:extLst>
              <a:ext uri="{FF2B5EF4-FFF2-40B4-BE49-F238E27FC236}">
                <a16:creationId xmlns:a16="http://schemas.microsoft.com/office/drawing/2014/main" id="{1AB5FECD-F3C2-4511-AA5E-9C6F3C4752A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35467" y="977900"/>
            <a:ext cx="5037433" cy="482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Rectangle 136">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085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8C7A419-78C4-46C7-9BBB-220B1E76A7BB}"/>
              </a:ext>
            </a:extLst>
          </p:cNvPr>
          <p:cNvSpPr>
            <a:spLocks noGrp="1"/>
          </p:cNvSpPr>
          <p:nvPr>
            <p:ph type="title"/>
          </p:nvPr>
        </p:nvSpPr>
        <p:spPr>
          <a:xfrm>
            <a:off x="1295400" y="669925"/>
            <a:ext cx="4800600" cy="1325563"/>
          </a:xfrm>
        </p:spPr>
        <p:txBody>
          <a:bodyPr anchor="b">
            <a:normAutofit/>
          </a:bodyPr>
          <a:lstStyle/>
          <a:p>
            <a:r>
              <a:rPr lang="en-US" sz="3400" dirty="0">
                <a:solidFill>
                  <a:schemeClr val="bg1"/>
                </a:solidFill>
                <a:latin typeface="+mn-lt"/>
              </a:rPr>
              <a:t>Western Apache, Tus</a:t>
            </a:r>
            <a:br>
              <a:rPr lang="en-US" sz="3400" dirty="0">
                <a:solidFill>
                  <a:schemeClr val="bg1"/>
                </a:solidFill>
                <a:latin typeface="+mn-lt"/>
              </a:rPr>
            </a:br>
            <a:r>
              <a:rPr lang="en-US" sz="3400" dirty="0">
                <a:solidFill>
                  <a:schemeClr val="bg1"/>
                </a:solidFill>
                <a:latin typeface="+mn-lt"/>
              </a:rPr>
              <a:t>c. 1850</a:t>
            </a:r>
          </a:p>
        </p:txBody>
      </p:sp>
      <p:cxnSp>
        <p:nvCxnSpPr>
          <p:cNvPr id="23" name="Straight Connector 2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BC151A93-165C-4490-AF40-8CF2374D9CF9}"/>
              </a:ext>
            </a:extLst>
          </p:cNvPr>
          <p:cNvSpPr>
            <a:spLocks noGrp="1"/>
          </p:cNvSpPr>
          <p:nvPr>
            <p:ph idx="1"/>
          </p:nvPr>
        </p:nvSpPr>
        <p:spPr>
          <a:xfrm>
            <a:off x="1295400" y="2288833"/>
            <a:ext cx="4800600" cy="3711571"/>
          </a:xfrm>
        </p:spPr>
        <p:txBody>
          <a:bodyPr>
            <a:normAutofit/>
          </a:bodyPr>
          <a:lstStyle/>
          <a:p>
            <a:pPr marL="0" indent="0">
              <a:buNone/>
            </a:pPr>
            <a:r>
              <a:rPr lang="en-US" sz="3200" dirty="0">
                <a:solidFill>
                  <a:schemeClr val="bg1"/>
                </a:solidFill>
              </a:rPr>
              <a:t>This tus or pitched water bottle has the “rain on the mountains” design. It was given to the museum by the descendants of Chief Loco a leader of the Warm Springs band of Apache during the Apache wars. </a:t>
            </a:r>
          </a:p>
        </p:txBody>
      </p:sp>
      <p:pic>
        <p:nvPicPr>
          <p:cNvPr id="5" name="Content Placeholder 4" descr="A picture containing vessel, jar, plant, ceramic ware&#10;&#10;Description automatically generated">
            <a:extLst>
              <a:ext uri="{FF2B5EF4-FFF2-40B4-BE49-F238E27FC236}">
                <a16:creationId xmlns:a16="http://schemas.microsoft.com/office/drawing/2014/main" id="{B5A5D285-A635-47D9-BA02-CF93CDB9F4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2"/>
          <a:stretch/>
        </p:blipFill>
        <p:spPr>
          <a:xfrm>
            <a:off x="7629727" y="537251"/>
            <a:ext cx="4562263" cy="5783485"/>
          </a:xfrm>
          <a:prstGeom prst="rect">
            <a:avLst/>
          </a:prstGeom>
        </p:spPr>
      </p:pic>
      <p:cxnSp>
        <p:nvCxnSpPr>
          <p:cNvPr id="25" name="Straight Connector 24">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56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Rectangle 36">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25EEA9-BC8F-408E-BBE7-B3311969429B}"/>
              </a:ext>
            </a:extLst>
          </p:cNvPr>
          <p:cNvSpPr>
            <a:spLocks noGrp="1"/>
          </p:cNvSpPr>
          <p:nvPr>
            <p:ph type="title"/>
          </p:nvPr>
        </p:nvSpPr>
        <p:spPr>
          <a:xfrm>
            <a:off x="833002" y="448253"/>
            <a:ext cx="10520702" cy="1325563"/>
          </a:xfrm>
        </p:spPr>
        <p:txBody>
          <a:bodyPr vert="horz" lIns="91440" tIns="45720" rIns="91440" bIns="45720" rtlCol="0">
            <a:normAutofit/>
          </a:bodyPr>
          <a:lstStyle/>
          <a:p>
            <a:r>
              <a:rPr lang="en-US"/>
              <a:t>Western Apache, Pictorial basket, early 1900s</a:t>
            </a:r>
          </a:p>
        </p:txBody>
      </p:sp>
      <p:sp>
        <p:nvSpPr>
          <p:cNvPr id="25" name="Content Placeholder 24">
            <a:extLst>
              <a:ext uri="{FF2B5EF4-FFF2-40B4-BE49-F238E27FC236}">
                <a16:creationId xmlns:a16="http://schemas.microsoft.com/office/drawing/2014/main" id="{5D2A013A-C17F-4302-9BBA-1A5ADFE2526D}"/>
              </a:ext>
            </a:extLst>
          </p:cNvPr>
          <p:cNvSpPr>
            <a:spLocks noGrp="1"/>
          </p:cNvSpPr>
          <p:nvPr>
            <p:ph idx="1"/>
          </p:nvPr>
        </p:nvSpPr>
        <p:spPr>
          <a:xfrm>
            <a:off x="838200" y="2191807"/>
            <a:ext cx="4936067" cy="3985155"/>
          </a:xfrm>
        </p:spPr>
        <p:txBody>
          <a:bodyPr>
            <a:normAutofit/>
          </a:bodyPr>
          <a:lstStyle/>
          <a:p>
            <a:pPr marL="0" indent="0">
              <a:buNone/>
            </a:pPr>
            <a:r>
              <a:rPr lang="en-US" sz="3200" dirty="0"/>
              <a:t>The zigzag designs on the basket represent lightning. When asked what symbol he would associate with  rain in Western Apache arts, Ronnie Lupe, the chairman of the White Mountain Apache said “lightning.” </a:t>
            </a:r>
          </a:p>
        </p:txBody>
      </p:sp>
      <p:pic>
        <p:nvPicPr>
          <p:cNvPr id="5" name="Content Placeholder 4" descr="A picture containing diagram&#10;&#10;Description automatically generated">
            <a:extLst>
              <a:ext uri="{FF2B5EF4-FFF2-40B4-BE49-F238E27FC236}">
                <a16:creationId xmlns:a16="http://schemas.microsoft.com/office/drawing/2014/main" id="{F917AA70-0D51-4E9F-9CFF-1DA9F647D2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6524" y="2191807"/>
            <a:ext cx="4378389" cy="3985156"/>
          </a:xfrm>
          <a:prstGeom prst="rect">
            <a:avLst/>
          </a:prstGeom>
        </p:spPr>
      </p:pic>
    </p:spTree>
    <p:extLst>
      <p:ext uri="{BB962C8B-B14F-4D97-AF65-F5344CB8AC3E}">
        <p14:creationId xmlns:p14="http://schemas.microsoft.com/office/powerpoint/2010/main" val="17516951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C10F1D1-5344-4E2B-9121-37DC11D9A642}"/>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6800" kern="1200" dirty="0">
                <a:solidFill>
                  <a:schemeClr val="bg1"/>
                </a:solidFill>
                <a:latin typeface="+mj-lt"/>
                <a:ea typeface="+mj-ea"/>
                <a:cs typeface="+mj-cs"/>
              </a:rPr>
              <a:t>Sonoran Desert, Michael Chiago, O’odham advisor</a:t>
            </a:r>
          </a:p>
        </p:txBody>
      </p:sp>
      <p:sp>
        <p:nvSpPr>
          <p:cNvPr id="4" name="Text Placeholder 3">
            <a:extLst>
              <a:ext uri="{FF2B5EF4-FFF2-40B4-BE49-F238E27FC236}">
                <a16:creationId xmlns:a16="http://schemas.microsoft.com/office/drawing/2014/main" id="{3AD9D593-9EA9-4D7B-A5A6-D07B5130E939}"/>
              </a:ext>
            </a:extLst>
          </p:cNvPr>
          <p:cNvSpPr>
            <a:spLocks noGrp="1"/>
          </p:cNvSpPr>
          <p:nvPr>
            <p:ph type="body" idx="1"/>
          </p:nvPr>
        </p:nvSpPr>
        <p:spPr>
          <a:xfrm>
            <a:off x="2399234" y="1369077"/>
            <a:ext cx="6935759" cy="2201159"/>
          </a:xfrm>
        </p:spPr>
        <p:txBody>
          <a:bodyPr vert="horz" lIns="91440" tIns="45720" rIns="91440" bIns="45720" rtlCol="0">
            <a:normAutofit/>
          </a:bodyPr>
          <a:lstStyle/>
          <a:p>
            <a:endParaRPr lang="en-US" sz="2000" kern="1200" dirty="0">
              <a:solidFill>
                <a:schemeClr val="bg1"/>
              </a:solidFill>
              <a:latin typeface="+mn-lt"/>
              <a:ea typeface="+mn-ea"/>
              <a:cs typeface="+mn-cs"/>
            </a:endParaRPr>
          </a:p>
        </p:txBody>
      </p:sp>
      <p:sp>
        <p:nvSpPr>
          <p:cNvPr id="11" name="Rectangle 10">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602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134">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D80F598F-6FE3-4DE2-AB38-52BBAD93AAA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5409897" cy="6857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36">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Rectangle 138">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361A0-7AE2-4BA1-93A0-32AF950ADF1F}"/>
              </a:ext>
            </a:extLst>
          </p:cNvPr>
          <p:cNvSpPr>
            <a:spLocks noGrp="1"/>
          </p:cNvSpPr>
          <p:nvPr>
            <p:ph type="title"/>
          </p:nvPr>
        </p:nvSpPr>
        <p:spPr>
          <a:xfrm>
            <a:off x="6746000" y="1166884"/>
            <a:ext cx="4110197" cy="1280452"/>
          </a:xfrm>
        </p:spPr>
        <p:txBody>
          <a:bodyPr anchor="b">
            <a:normAutofit fontScale="90000"/>
          </a:bodyPr>
          <a:lstStyle/>
          <a:p>
            <a:r>
              <a:rPr lang="en-US" sz="3600" dirty="0">
                <a:solidFill>
                  <a:schemeClr val="bg1">
                    <a:alpha val="60000"/>
                  </a:schemeClr>
                </a:solidFill>
                <a:latin typeface="+mn-lt"/>
              </a:rPr>
              <a:t>Pee Posh, Frog effigy bowl, early 1900s</a:t>
            </a:r>
            <a:br>
              <a:rPr lang="en-US" sz="2800" dirty="0">
                <a:solidFill>
                  <a:schemeClr val="bg1"/>
                </a:solidFill>
              </a:rPr>
            </a:br>
            <a:endParaRPr lang="en-US" sz="2800" dirty="0">
              <a:solidFill>
                <a:schemeClr val="bg1">
                  <a:alpha val="60000"/>
                </a:schemeClr>
              </a:solidFill>
            </a:endParaRPr>
          </a:p>
        </p:txBody>
      </p:sp>
      <p:sp>
        <p:nvSpPr>
          <p:cNvPr id="9223" name="Content Placeholder 2">
            <a:extLst>
              <a:ext uri="{FF2B5EF4-FFF2-40B4-BE49-F238E27FC236}">
                <a16:creationId xmlns:a16="http://schemas.microsoft.com/office/drawing/2014/main" id="{78F66EE6-839F-4FC6-BDE1-2A9EE66628E9}"/>
              </a:ext>
            </a:extLst>
          </p:cNvPr>
          <p:cNvSpPr>
            <a:spLocks noGrp="1"/>
          </p:cNvSpPr>
          <p:nvPr>
            <p:ph idx="1"/>
          </p:nvPr>
        </p:nvSpPr>
        <p:spPr>
          <a:xfrm>
            <a:off x="6746001" y="2447337"/>
            <a:ext cx="4110198" cy="3075480"/>
          </a:xfrm>
        </p:spPr>
        <p:txBody>
          <a:bodyPr anchor="t">
            <a:normAutofit/>
          </a:bodyPr>
          <a:lstStyle/>
          <a:p>
            <a:pPr marL="0" indent="0">
              <a:buNone/>
            </a:pPr>
            <a:endParaRPr lang="en-US" sz="3600" dirty="0">
              <a:solidFill>
                <a:schemeClr val="bg1"/>
              </a:solidFill>
            </a:endParaRPr>
          </a:p>
        </p:txBody>
      </p:sp>
    </p:spTree>
    <p:extLst>
      <p:ext uri="{BB962C8B-B14F-4D97-AF65-F5344CB8AC3E}">
        <p14:creationId xmlns:p14="http://schemas.microsoft.com/office/powerpoint/2010/main" val="3296111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A120D23-FC22-430B-A842-340F29C79A24}"/>
              </a:ext>
            </a:extLst>
          </p:cNvPr>
          <p:cNvSpPr>
            <a:spLocks noGrp="1"/>
          </p:cNvSpPr>
          <p:nvPr>
            <p:ph type="title"/>
          </p:nvPr>
        </p:nvSpPr>
        <p:spPr>
          <a:xfrm>
            <a:off x="6527800" y="448721"/>
            <a:ext cx="4713997" cy="1225650"/>
          </a:xfrm>
        </p:spPr>
        <p:txBody>
          <a:bodyPr anchor="b">
            <a:normAutofit/>
          </a:bodyPr>
          <a:lstStyle/>
          <a:p>
            <a:r>
              <a:rPr lang="en-US" sz="3800" dirty="0">
                <a:solidFill>
                  <a:schemeClr val="bg1"/>
                </a:solidFill>
              </a:rPr>
              <a:t>Huhugam Shell Pendant, 650-1100 CE</a:t>
            </a:r>
          </a:p>
        </p:txBody>
      </p:sp>
      <p:pic>
        <p:nvPicPr>
          <p:cNvPr id="4" name="Content Placeholder 4" descr="A close-up of a brain&#10;&#10;Description automatically generated with low confidence">
            <a:extLst>
              <a:ext uri="{FF2B5EF4-FFF2-40B4-BE49-F238E27FC236}">
                <a16:creationId xmlns:a16="http://schemas.microsoft.com/office/drawing/2014/main" id="{05A51EAD-9298-4B3A-8FD2-177A1AEDAB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4530" y="0"/>
            <a:ext cx="4639670" cy="6858000"/>
          </a:xfrm>
          <a:prstGeom prst="rect">
            <a:avLst/>
          </a:prstGeom>
        </p:spPr>
      </p:pic>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A58FF90-F755-4C1A-8D30-D7ACE524A7E7}"/>
              </a:ext>
            </a:extLst>
          </p:cNvPr>
          <p:cNvSpPr>
            <a:spLocks noGrp="1"/>
          </p:cNvSpPr>
          <p:nvPr>
            <p:ph idx="1"/>
          </p:nvPr>
        </p:nvSpPr>
        <p:spPr>
          <a:xfrm>
            <a:off x="6527800" y="1909192"/>
            <a:ext cx="4713997" cy="3647710"/>
          </a:xfrm>
        </p:spPr>
        <p:txBody>
          <a:bodyPr>
            <a:normAutofit/>
          </a:bodyPr>
          <a:lstStyle/>
          <a:p>
            <a:pPr marL="0" indent="0">
              <a:buNone/>
            </a:pPr>
            <a:r>
              <a:rPr lang="en-US" sz="3200" dirty="0">
                <a:solidFill>
                  <a:schemeClr val="bg1"/>
                </a:solidFill>
              </a:rPr>
              <a:t>Many of the pieces in the Huhugam jewelry case have representations of frogs on them.  Marine shells were traded into the area. An entire site devoted to shell working has been found. </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934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3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83FE618-E47A-4535-97BF-DDEE8AC54D74}"/>
              </a:ext>
            </a:extLst>
          </p:cNvPr>
          <p:cNvSpPr>
            <a:spLocks noGrp="1"/>
          </p:cNvSpPr>
          <p:nvPr>
            <p:ph type="title"/>
          </p:nvPr>
        </p:nvSpPr>
        <p:spPr>
          <a:xfrm>
            <a:off x="6527800" y="448721"/>
            <a:ext cx="4713997" cy="1225650"/>
          </a:xfrm>
        </p:spPr>
        <p:txBody>
          <a:bodyPr anchor="b">
            <a:normAutofit fontScale="90000"/>
          </a:bodyPr>
          <a:lstStyle/>
          <a:p>
            <a:r>
              <a:rPr lang="en-US" sz="3800" dirty="0">
                <a:solidFill>
                  <a:schemeClr val="bg1"/>
                </a:solidFill>
              </a:rPr>
              <a:t>Laura Kerman, Tohono O’odham, </a:t>
            </a:r>
            <a:r>
              <a:rPr lang="en-US" sz="3800" dirty="0" err="1">
                <a:solidFill>
                  <a:schemeClr val="bg1"/>
                </a:solidFill>
              </a:rPr>
              <a:t>Célkona</a:t>
            </a:r>
            <a:r>
              <a:rPr lang="en-US" sz="3800" dirty="0">
                <a:solidFill>
                  <a:schemeClr val="bg1"/>
                </a:solidFill>
              </a:rPr>
              <a:t> Ceremony, 1979</a:t>
            </a:r>
          </a:p>
        </p:txBody>
      </p:sp>
      <p:pic>
        <p:nvPicPr>
          <p:cNvPr id="10242" name="Picture 2">
            <a:extLst>
              <a:ext uri="{FF2B5EF4-FFF2-40B4-BE49-F238E27FC236}">
                <a16:creationId xmlns:a16="http://schemas.microsoft.com/office/drawing/2014/main" id="{F88112B5-C4CB-41C7-9921-FFD0897CEBE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346" y="51606"/>
            <a:ext cx="5666547" cy="6754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8" name="Straight Connector 13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49" name="Content Placeholder 2">
            <a:extLst>
              <a:ext uri="{FF2B5EF4-FFF2-40B4-BE49-F238E27FC236}">
                <a16:creationId xmlns:a16="http://schemas.microsoft.com/office/drawing/2014/main" id="{E764EC49-6D07-420D-976B-85054BA8C9AE}"/>
              </a:ext>
            </a:extLst>
          </p:cNvPr>
          <p:cNvSpPr>
            <a:spLocks noGrp="1"/>
          </p:cNvSpPr>
          <p:nvPr>
            <p:ph idx="1"/>
          </p:nvPr>
        </p:nvSpPr>
        <p:spPr>
          <a:xfrm>
            <a:off x="6527800" y="1909192"/>
            <a:ext cx="4713997" cy="3647710"/>
          </a:xfrm>
        </p:spPr>
        <p:txBody>
          <a:bodyPr>
            <a:normAutofit/>
          </a:bodyPr>
          <a:lstStyle/>
          <a:p>
            <a:pPr marL="0" indent="0">
              <a:buNone/>
            </a:pPr>
            <a:r>
              <a:rPr lang="en-US" sz="3600" dirty="0">
                <a:solidFill>
                  <a:schemeClr val="bg1"/>
                </a:solidFill>
              </a:rPr>
              <a:t>This set of clay figures depicts the fall harvest/winter rain ceremony. Some figures carry representations of clouds. </a:t>
            </a:r>
          </a:p>
        </p:txBody>
      </p:sp>
      <p:cxnSp>
        <p:nvCxnSpPr>
          <p:cNvPr id="10250" name="Straight Connector 13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215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0666829-4B9E-4869-8EC3-CFFD611F3F97}"/>
              </a:ext>
            </a:extLst>
          </p:cNvPr>
          <p:cNvSpPr>
            <a:spLocks noGrp="1"/>
          </p:cNvSpPr>
          <p:nvPr>
            <p:ph type="title"/>
          </p:nvPr>
        </p:nvSpPr>
        <p:spPr>
          <a:xfrm>
            <a:off x="838200" y="448721"/>
            <a:ext cx="4707671" cy="1225650"/>
          </a:xfrm>
        </p:spPr>
        <p:txBody>
          <a:bodyPr anchor="b">
            <a:normAutofit/>
          </a:bodyPr>
          <a:lstStyle/>
          <a:p>
            <a:r>
              <a:rPr lang="en-US" sz="2700" dirty="0">
                <a:solidFill>
                  <a:schemeClr val="bg1"/>
                </a:solidFill>
              </a:rPr>
              <a:t>Michael Chiago, Tohono O’odham, </a:t>
            </a:r>
            <a:r>
              <a:rPr lang="en-US" sz="2700" i="1" dirty="0">
                <a:solidFill>
                  <a:schemeClr val="bg1"/>
                </a:solidFill>
              </a:rPr>
              <a:t>Rain House and Saguaro Wine Festival</a:t>
            </a:r>
            <a:r>
              <a:rPr lang="en-US" sz="2700" dirty="0">
                <a:solidFill>
                  <a:schemeClr val="bg1"/>
                </a:solidFill>
              </a:rPr>
              <a:t>, 2003</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3267ED8-298D-49BA-9D79-6683C484DD9A}"/>
              </a:ext>
            </a:extLst>
          </p:cNvPr>
          <p:cNvSpPr>
            <a:spLocks noGrp="1"/>
          </p:cNvSpPr>
          <p:nvPr>
            <p:ph idx="1"/>
          </p:nvPr>
        </p:nvSpPr>
        <p:spPr>
          <a:xfrm>
            <a:off x="897769" y="1909192"/>
            <a:ext cx="4586513" cy="3647710"/>
          </a:xfrm>
        </p:spPr>
        <p:txBody>
          <a:bodyPr>
            <a:noAutofit/>
          </a:bodyPr>
          <a:lstStyle/>
          <a:p>
            <a:pPr marL="0" indent="0">
              <a:buNone/>
            </a:pPr>
            <a:r>
              <a:rPr lang="en-US" dirty="0">
                <a:solidFill>
                  <a:schemeClr val="bg1"/>
                </a:solidFill>
              </a:rPr>
              <a:t>This ceremony has also been referred to as “pulling down the clouds.” It features songs, oratory, poetry and the drinking of saguaro wine. The wine ferments for three days in the rain house shown at the rear of the group. Traditionally crops were planted after the ceremony. </a:t>
            </a: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 outdoor, several&#10;&#10;Description automatically generated">
            <a:extLst>
              <a:ext uri="{FF2B5EF4-FFF2-40B4-BE49-F238E27FC236}">
                <a16:creationId xmlns:a16="http://schemas.microsoft.com/office/drawing/2014/main" id="{119169F8-23B2-476D-BCE2-BCA78C0CC9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453" y="1608622"/>
            <a:ext cx="5666547" cy="3640756"/>
          </a:xfrm>
          <a:prstGeom prst="rect">
            <a:avLst/>
          </a:prstGeom>
        </p:spPr>
      </p:pic>
    </p:spTree>
    <p:extLst>
      <p:ext uri="{BB962C8B-B14F-4D97-AF65-F5344CB8AC3E}">
        <p14:creationId xmlns:p14="http://schemas.microsoft.com/office/powerpoint/2010/main" val="2643666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B0BDF33-217D-4EB1-A9B1-3B1F92D4E8E8}"/>
              </a:ext>
            </a:extLst>
          </p:cNvPr>
          <p:cNvSpPr>
            <a:spLocks noGrp="1"/>
          </p:cNvSpPr>
          <p:nvPr>
            <p:ph type="title"/>
          </p:nvPr>
        </p:nvSpPr>
        <p:spPr>
          <a:xfrm>
            <a:off x="838200" y="448721"/>
            <a:ext cx="4707671" cy="1225650"/>
          </a:xfrm>
        </p:spPr>
        <p:txBody>
          <a:bodyPr anchor="b">
            <a:normAutofit/>
          </a:bodyPr>
          <a:lstStyle/>
          <a:p>
            <a:r>
              <a:rPr lang="en-US" sz="3200">
                <a:solidFill>
                  <a:schemeClr val="bg1"/>
                </a:solidFill>
              </a:rPr>
              <a:t>Tohono O’odham saguaro wine basket, early 1900s </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8132FF8-3051-44FC-8BC0-B561A3FCF1B8}"/>
              </a:ext>
            </a:extLst>
          </p:cNvPr>
          <p:cNvSpPr>
            <a:spLocks noGrp="1"/>
          </p:cNvSpPr>
          <p:nvPr>
            <p:ph idx="1"/>
          </p:nvPr>
        </p:nvSpPr>
        <p:spPr>
          <a:xfrm>
            <a:off x="897769" y="1909192"/>
            <a:ext cx="4586513" cy="3647710"/>
          </a:xfrm>
        </p:spPr>
        <p:txBody>
          <a:bodyPr>
            <a:normAutofit/>
          </a:bodyPr>
          <a:lstStyle/>
          <a:p>
            <a:pPr marL="0" indent="0">
              <a:buNone/>
            </a:pPr>
            <a:r>
              <a:rPr lang="en-US" sz="3200" dirty="0">
                <a:solidFill>
                  <a:schemeClr val="bg1"/>
                </a:solidFill>
              </a:rPr>
              <a:t>Wine baskets are woven so tightly that they can hold liquid. It is from these baskets that the wine is drunk in the summer wine ceremony. </a:t>
            </a: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owl, basket, container, plant&#10;&#10;Description automatically generated">
            <a:extLst>
              <a:ext uri="{FF2B5EF4-FFF2-40B4-BE49-F238E27FC236}">
                <a16:creationId xmlns:a16="http://schemas.microsoft.com/office/drawing/2014/main" id="{0CC755F8-7754-4F71-9196-350C9775C1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453" y="1254463"/>
            <a:ext cx="5666547" cy="4349074"/>
          </a:xfrm>
          <a:prstGeom prst="rect">
            <a:avLst/>
          </a:prstGeom>
        </p:spPr>
      </p:pic>
    </p:spTree>
    <p:extLst>
      <p:ext uri="{BB962C8B-B14F-4D97-AF65-F5344CB8AC3E}">
        <p14:creationId xmlns:p14="http://schemas.microsoft.com/office/powerpoint/2010/main" val="3836548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C5D05F6-4C6D-41A0-BF13-13FF003CDCBF}"/>
              </a:ext>
            </a:extLst>
          </p:cNvPr>
          <p:cNvSpPr>
            <a:spLocks noGrp="1"/>
          </p:cNvSpPr>
          <p:nvPr>
            <p:ph type="title"/>
          </p:nvPr>
        </p:nvSpPr>
        <p:spPr>
          <a:xfrm>
            <a:off x="838200" y="448721"/>
            <a:ext cx="4707671" cy="1225650"/>
          </a:xfrm>
        </p:spPr>
        <p:txBody>
          <a:bodyPr anchor="b">
            <a:normAutofit/>
          </a:bodyPr>
          <a:lstStyle/>
          <a:p>
            <a:r>
              <a:rPr lang="en-US" sz="2700">
                <a:solidFill>
                  <a:schemeClr val="bg1"/>
                </a:solidFill>
                <a:latin typeface="+mn-lt"/>
              </a:rPr>
              <a:t>Terrol Dew Johnson, Tohono O’odham, Contemporary gourd basket, 2001</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C776619-5FF0-4CC0-82FD-01DE15284DD8}"/>
              </a:ext>
            </a:extLst>
          </p:cNvPr>
          <p:cNvSpPr>
            <a:spLocks noGrp="1"/>
          </p:cNvSpPr>
          <p:nvPr>
            <p:ph idx="1"/>
          </p:nvPr>
        </p:nvSpPr>
        <p:spPr>
          <a:xfrm>
            <a:off x="897769" y="1909192"/>
            <a:ext cx="4586513" cy="3647710"/>
          </a:xfrm>
        </p:spPr>
        <p:txBody>
          <a:bodyPr>
            <a:normAutofit/>
          </a:bodyPr>
          <a:lstStyle/>
          <a:p>
            <a:pPr marL="0" indent="0">
              <a:buNone/>
            </a:pPr>
            <a:r>
              <a:rPr lang="en-US" sz="3200" dirty="0">
                <a:solidFill>
                  <a:schemeClr val="bg1"/>
                </a:solidFill>
              </a:rPr>
              <a:t>The artist has said that the design of the bear grass in the basket represents ripples in a pond caused when a stone is tossed in. </a:t>
            </a: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A70AC46-74D4-4627-84FA-143847B3C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525453" y="0"/>
            <a:ext cx="5409934" cy="6858000"/>
          </a:xfrm>
          <a:prstGeom prst="rect">
            <a:avLst/>
          </a:prstGeom>
        </p:spPr>
      </p:pic>
    </p:spTree>
    <p:extLst>
      <p:ext uri="{BB962C8B-B14F-4D97-AF65-F5344CB8AC3E}">
        <p14:creationId xmlns:p14="http://schemas.microsoft.com/office/powerpoint/2010/main" val="284262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8E26167-C392-4140-8456-DFC67BE58CE8}"/>
              </a:ext>
            </a:extLst>
          </p:cNvPr>
          <p:cNvSpPr>
            <a:spLocks noGrp="1"/>
          </p:cNvSpPr>
          <p:nvPr>
            <p:ph type="title"/>
          </p:nvPr>
        </p:nvSpPr>
        <p:spPr>
          <a:xfrm>
            <a:off x="958877" y="537502"/>
            <a:ext cx="4707671" cy="1225650"/>
          </a:xfrm>
        </p:spPr>
        <p:txBody>
          <a:bodyPr anchor="b">
            <a:noAutofit/>
          </a:bodyPr>
          <a:lstStyle/>
          <a:p>
            <a:r>
              <a:rPr lang="en-US" sz="2800" dirty="0">
                <a:solidFill>
                  <a:schemeClr val="bg1"/>
                </a:solidFill>
              </a:rPr>
              <a:t>Ancestral Hopi </a:t>
            </a:r>
            <a:br>
              <a:rPr lang="en-US" sz="2800" dirty="0">
                <a:solidFill>
                  <a:schemeClr val="bg1"/>
                </a:solidFill>
              </a:rPr>
            </a:br>
            <a:r>
              <a:rPr lang="en-US" sz="2800" dirty="0">
                <a:solidFill>
                  <a:schemeClr val="bg1"/>
                </a:solidFill>
              </a:rPr>
              <a:t>Sikyatki polychrome bowl</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effectLst/>
                <a:latin typeface="+mn-lt"/>
                <a:ea typeface="Times New Roman" panose="02020603050405020304" pitchFamily="18" charset="0"/>
              </a:rPr>
              <a:t>1400-1625 CE</a:t>
            </a:r>
            <a:r>
              <a:rPr lang="en-US" sz="2800" dirty="0">
                <a:solidFill>
                  <a:schemeClr val="bg1"/>
                </a:solidFill>
                <a:latin typeface="+mn-lt"/>
              </a:rPr>
              <a:t> </a:t>
            </a:r>
          </a:p>
        </p:txBody>
      </p:sp>
      <p:cxnSp>
        <p:nvCxnSpPr>
          <p:cNvPr id="12" name="Straight Connector 1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4D1960A-1EDC-42BE-900B-5B919A0B0659}"/>
              </a:ext>
            </a:extLst>
          </p:cNvPr>
          <p:cNvSpPr>
            <a:spLocks noGrp="1"/>
          </p:cNvSpPr>
          <p:nvPr>
            <p:ph idx="1"/>
          </p:nvPr>
        </p:nvSpPr>
        <p:spPr>
          <a:xfrm>
            <a:off x="897769" y="1909192"/>
            <a:ext cx="4586513" cy="3647710"/>
          </a:xfrm>
        </p:spPr>
        <p:txBody>
          <a:bodyPr>
            <a:normAutofit/>
          </a:bodyPr>
          <a:lstStyle/>
          <a:p>
            <a:pPr marL="0" marR="0" indent="0" hangingPunct="0">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3200" dirty="0">
                <a:solidFill>
                  <a:schemeClr val="bg1"/>
                </a:solidFill>
                <a:effectLst/>
                <a:ea typeface="Times New Roman" panose="02020603050405020304" pitchFamily="18" charset="0"/>
              </a:rPr>
              <a:t>This bowl features a terraced cloud shape surrounded by stars or dragonflies.  </a:t>
            </a:r>
          </a:p>
          <a:p>
            <a:pPr marL="0" indent="0">
              <a:buNone/>
            </a:pPr>
            <a:endParaRPr lang="en-US" sz="2000" dirty="0">
              <a:solidFill>
                <a:schemeClr val="bg1"/>
              </a:solidFill>
            </a:endParaRPr>
          </a:p>
        </p:txBody>
      </p: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99AB815-E621-4162-80F2-FBDD981A38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168873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F6B38E7-F2F8-47B9-B37B-158B8AC1FF7B}"/>
              </a:ext>
            </a:extLst>
          </p:cNvPr>
          <p:cNvSpPr>
            <a:spLocks noGrp="1"/>
          </p:cNvSpPr>
          <p:nvPr>
            <p:ph type="title"/>
          </p:nvPr>
        </p:nvSpPr>
        <p:spPr>
          <a:xfrm>
            <a:off x="2399234" y="2073715"/>
            <a:ext cx="6935759" cy="2993042"/>
          </a:xfrm>
        </p:spPr>
        <p:txBody>
          <a:bodyPr vert="horz" lIns="91440" tIns="45720" rIns="91440" bIns="45720" rtlCol="0" anchor="ctr">
            <a:normAutofit/>
          </a:bodyPr>
          <a:lstStyle/>
          <a:p>
            <a:r>
              <a:rPr lang="en-US" sz="3600" kern="1200" dirty="0">
                <a:solidFill>
                  <a:schemeClr val="bg1"/>
                </a:solidFill>
                <a:latin typeface="+mj-lt"/>
                <a:ea typeface="+mj-ea"/>
                <a:cs typeface="+mj-cs"/>
              </a:rPr>
              <a:t>New Mexico Pueblos</a:t>
            </a:r>
            <a:br>
              <a:rPr lang="en-US" sz="3600" kern="1200" dirty="0">
                <a:solidFill>
                  <a:schemeClr val="bg1"/>
                </a:solidFill>
                <a:latin typeface="+mj-lt"/>
                <a:ea typeface="+mj-ea"/>
                <a:cs typeface="+mj-cs"/>
              </a:rPr>
            </a:br>
            <a:r>
              <a:rPr lang="en-US" sz="3600" kern="1200" dirty="0">
                <a:solidFill>
                  <a:schemeClr val="bg1"/>
                </a:solidFill>
                <a:latin typeface="+mj-lt"/>
                <a:ea typeface="+mj-ea"/>
                <a:cs typeface="+mj-cs"/>
              </a:rPr>
              <a:t>Eileen Yatsattie and Cal Seciwa, Zuni advisors</a:t>
            </a:r>
            <a:br>
              <a:rPr lang="en-US" sz="3600" kern="1200" dirty="0">
                <a:solidFill>
                  <a:schemeClr val="bg1"/>
                </a:solidFill>
                <a:latin typeface="+mj-lt"/>
                <a:ea typeface="+mj-ea"/>
                <a:cs typeface="+mj-cs"/>
              </a:rPr>
            </a:br>
            <a:r>
              <a:rPr lang="en-US" sz="3600" kern="1200" dirty="0">
                <a:solidFill>
                  <a:schemeClr val="bg1"/>
                </a:solidFill>
                <a:latin typeface="+mj-lt"/>
                <a:ea typeface="+mj-ea"/>
                <a:cs typeface="+mj-cs"/>
              </a:rPr>
              <a:t>Gary Roybal, San Ildefonso advisor</a:t>
            </a:r>
            <a:br>
              <a:rPr lang="en-US" sz="3600" kern="1200" dirty="0">
                <a:solidFill>
                  <a:schemeClr val="bg1"/>
                </a:solidFill>
                <a:latin typeface="+mj-lt"/>
                <a:ea typeface="+mj-ea"/>
                <a:cs typeface="+mj-cs"/>
              </a:rPr>
            </a:br>
            <a:r>
              <a:rPr lang="en-US" sz="3600" kern="1200" dirty="0">
                <a:solidFill>
                  <a:schemeClr val="bg1"/>
                </a:solidFill>
                <a:latin typeface="+mj-lt"/>
                <a:ea typeface="+mj-ea"/>
                <a:cs typeface="+mj-cs"/>
              </a:rPr>
              <a:t>Laura Roybal, San Felipe advisor</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74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32673FF-08D5-4E17-8DF3-D4C80E818FA5}"/>
              </a:ext>
            </a:extLst>
          </p:cNvPr>
          <p:cNvSpPr>
            <a:spLocks noGrp="1"/>
          </p:cNvSpPr>
          <p:nvPr>
            <p:ph type="title"/>
          </p:nvPr>
        </p:nvSpPr>
        <p:spPr>
          <a:xfrm>
            <a:off x="838200" y="448721"/>
            <a:ext cx="4707671" cy="1225650"/>
          </a:xfrm>
        </p:spPr>
        <p:txBody>
          <a:bodyPr anchor="b">
            <a:normAutofit fontScale="90000"/>
          </a:bodyPr>
          <a:lstStyle/>
          <a:p>
            <a:r>
              <a:rPr lang="en-US" sz="3800" dirty="0">
                <a:solidFill>
                  <a:schemeClr val="bg1"/>
                </a:solidFill>
              </a:rPr>
              <a:t>Mike Bird-Romero</a:t>
            </a:r>
            <a:br>
              <a:rPr lang="en-US" sz="3800" dirty="0">
                <a:solidFill>
                  <a:schemeClr val="bg1"/>
                </a:solidFill>
              </a:rPr>
            </a:br>
            <a:r>
              <a:rPr lang="en-US" sz="3800" dirty="0">
                <a:solidFill>
                  <a:schemeClr val="bg1"/>
                </a:solidFill>
              </a:rPr>
              <a:t>Okay Owingeh</a:t>
            </a:r>
            <a:br>
              <a:rPr lang="en-US" sz="3800" dirty="0">
                <a:solidFill>
                  <a:schemeClr val="bg1"/>
                </a:solidFill>
              </a:rPr>
            </a:br>
            <a:r>
              <a:rPr lang="en-US" sz="3800" dirty="0">
                <a:solidFill>
                  <a:schemeClr val="bg1"/>
                </a:solidFill>
              </a:rPr>
              <a:t>Necklace, 1991</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987B9C73-5EB5-4C4F-880C-1B00B179DC6F}"/>
              </a:ext>
            </a:extLst>
          </p:cNvPr>
          <p:cNvSpPr>
            <a:spLocks noGrp="1"/>
          </p:cNvSpPr>
          <p:nvPr>
            <p:ph idx="1"/>
          </p:nvPr>
        </p:nvSpPr>
        <p:spPr>
          <a:xfrm>
            <a:off x="897769" y="1909192"/>
            <a:ext cx="4586513" cy="3647710"/>
          </a:xfrm>
        </p:spPr>
        <p:txBody>
          <a:bodyPr>
            <a:normAutofit/>
          </a:bodyPr>
          <a:lstStyle/>
          <a:p>
            <a:pPr marL="0" indent="0">
              <a:buNone/>
            </a:pPr>
            <a:r>
              <a:rPr lang="en-US" dirty="0">
                <a:solidFill>
                  <a:schemeClr val="bg1"/>
                </a:solidFill>
              </a:rPr>
              <a:t>Mike’s wife Allison wrote </a:t>
            </a:r>
            <a:r>
              <a:rPr lang="en-US" i="1" dirty="0">
                <a:solidFill>
                  <a:schemeClr val="bg1"/>
                </a:solidFill>
              </a:rPr>
              <a:t>Heart of the Dragonfly. </a:t>
            </a:r>
            <a:r>
              <a:rPr lang="en-US" dirty="0">
                <a:solidFill>
                  <a:schemeClr val="bg1"/>
                </a:solidFill>
              </a:rPr>
              <a:t>In the book she makes the connection between the crosses of the Spanish and ancestral designs such as the double barred cross of Lorraine and the dragonfly associated with summer rains. </a:t>
            </a:r>
            <a:endParaRPr lang="en-US" i="1" dirty="0">
              <a:solidFill>
                <a:schemeClr val="bg1"/>
              </a:solidFill>
            </a:endParaRP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connector&#10;&#10;Description automatically generated">
            <a:extLst>
              <a:ext uri="{FF2B5EF4-FFF2-40B4-BE49-F238E27FC236}">
                <a16:creationId xmlns:a16="http://schemas.microsoft.com/office/drawing/2014/main" id="{DA14BBD1-BB19-4398-8169-40EA903714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243006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F42EAA1-69C3-4C6E-8429-F9B22663F9DA}"/>
              </a:ext>
            </a:extLst>
          </p:cNvPr>
          <p:cNvSpPr>
            <a:spLocks noGrp="1"/>
          </p:cNvSpPr>
          <p:nvPr>
            <p:ph type="title"/>
          </p:nvPr>
        </p:nvSpPr>
        <p:spPr>
          <a:xfrm>
            <a:off x="838200" y="448721"/>
            <a:ext cx="4707671" cy="1225650"/>
          </a:xfrm>
        </p:spPr>
        <p:txBody>
          <a:bodyPr anchor="b">
            <a:noAutofit/>
          </a:bodyPr>
          <a:lstStyle/>
          <a:p>
            <a:r>
              <a:rPr lang="en-US" sz="2800" dirty="0">
                <a:solidFill>
                  <a:schemeClr val="bg1"/>
                </a:solidFill>
              </a:rPr>
              <a:t>Blue Corn Calabaza</a:t>
            </a:r>
            <a:br>
              <a:rPr lang="en-US" sz="2800" dirty="0">
                <a:solidFill>
                  <a:schemeClr val="bg1"/>
                </a:solidFill>
              </a:rPr>
            </a:br>
            <a:r>
              <a:rPr lang="en-US" sz="2800" dirty="0">
                <a:solidFill>
                  <a:schemeClr val="bg1"/>
                </a:solidFill>
              </a:rPr>
              <a:t>San Ildefonso Pueblo</a:t>
            </a:r>
            <a:br>
              <a:rPr lang="en-US" sz="2800" dirty="0">
                <a:solidFill>
                  <a:schemeClr val="bg1"/>
                </a:solidFill>
              </a:rPr>
            </a:br>
            <a:r>
              <a:rPr lang="en-US" sz="2800" dirty="0">
                <a:solidFill>
                  <a:schemeClr val="bg1"/>
                </a:solidFill>
              </a:rPr>
              <a:t>Polychrome Plate, 1970-1977</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2CB5B00-8CE8-4494-AA8B-A28F5F1DF765}"/>
              </a:ext>
            </a:extLst>
          </p:cNvPr>
          <p:cNvSpPr>
            <a:spLocks noGrp="1"/>
          </p:cNvSpPr>
          <p:nvPr>
            <p:ph idx="1"/>
          </p:nvPr>
        </p:nvSpPr>
        <p:spPr>
          <a:xfrm>
            <a:off x="897769" y="1909192"/>
            <a:ext cx="4586513" cy="3647710"/>
          </a:xfrm>
        </p:spPr>
        <p:txBody>
          <a:bodyPr>
            <a:normAutofit/>
          </a:bodyPr>
          <a:lstStyle/>
          <a:p>
            <a:pPr marL="0" indent="0">
              <a:buNone/>
            </a:pPr>
            <a:r>
              <a:rPr lang="en-US" dirty="0">
                <a:solidFill>
                  <a:schemeClr val="bg1"/>
                </a:solidFill>
              </a:rPr>
              <a:t>An Avanyu or horned water serpent with a tongue of lightning and turtles are featured on this plate. In the 1970s, Blue Corn created a version of the historic San Ildefonso polychrome style of painting on ceramics. </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2" descr="A circular object with writing on it&#10;&#10;Description automatically generated with low confidence">
            <a:extLst>
              <a:ext uri="{FF2B5EF4-FFF2-40B4-BE49-F238E27FC236}">
                <a16:creationId xmlns:a16="http://schemas.microsoft.com/office/drawing/2014/main" id="{7CCB24A0-15CE-4B8C-821D-F47467D9743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83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2BEB42C-3840-4BB7-A0A9-1CF9FE1AAC10}"/>
              </a:ext>
            </a:extLst>
          </p:cNvPr>
          <p:cNvSpPr>
            <a:spLocks noGrp="1"/>
          </p:cNvSpPr>
          <p:nvPr>
            <p:ph type="title"/>
          </p:nvPr>
        </p:nvSpPr>
        <p:spPr>
          <a:xfrm>
            <a:off x="838200" y="448721"/>
            <a:ext cx="4707671" cy="1225650"/>
          </a:xfrm>
        </p:spPr>
        <p:txBody>
          <a:bodyPr anchor="b">
            <a:normAutofit fontScale="90000"/>
          </a:bodyPr>
          <a:lstStyle/>
          <a:p>
            <a:r>
              <a:rPr lang="en-US" sz="3800" dirty="0">
                <a:solidFill>
                  <a:schemeClr val="bg1"/>
                </a:solidFill>
              </a:rPr>
              <a:t>Margaret Tafoya</a:t>
            </a:r>
            <a:br>
              <a:rPr lang="en-US" sz="3800" dirty="0">
                <a:solidFill>
                  <a:schemeClr val="bg1"/>
                </a:solidFill>
              </a:rPr>
            </a:br>
            <a:r>
              <a:rPr lang="en-US" sz="3800" dirty="0">
                <a:solidFill>
                  <a:schemeClr val="bg1"/>
                </a:solidFill>
              </a:rPr>
              <a:t>Santa Clara Pueblo</a:t>
            </a:r>
            <a:br>
              <a:rPr lang="en-US" sz="3800" dirty="0">
                <a:solidFill>
                  <a:schemeClr val="bg1"/>
                </a:solidFill>
              </a:rPr>
            </a:br>
            <a:r>
              <a:rPr lang="en-US" sz="3800" dirty="0">
                <a:solidFill>
                  <a:schemeClr val="bg1"/>
                </a:solidFill>
              </a:rPr>
              <a:t>Jar with bear paw, c. 1973</a:t>
            </a:r>
          </a:p>
        </p:txBody>
      </p:sp>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CADD26F7-26F1-4456-B2CA-B9D1106329C1}"/>
              </a:ext>
            </a:extLst>
          </p:cNvPr>
          <p:cNvSpPr>
            <a:spLocks noGrp="1"/>
          </p:cNvSpPr>
          <p:nvPr>
            <p:ph idx="1"/>
          </p:nvPr>
        </p:nvSpPr>
        <p:spPr>
          <a:xfrm>
            <a:off x="897769" y="1909192"/>
            <a:ext cx="4586513" cy="3647710"/>
          </a:xfrm>
        </p:spPr>
        <p:txBody>
          <a:bodyPr>
            <a:normAutofit/>
          </a:bodyPr>
          <a:lstStyle/>
          <a:p>
            <a:pPr marL="0" indent="0">
              <a:buNone/>
            </a:pPr>
            <a:r>
              <a:rPr lang="en-US" dirty="0">
                <a:solidFill>
                  <a:schemeClr val="bg1"/>
                </a:solidFill>
              </a:rPr>
              <a:t>The bear paw references the origin story of Santa Clara Pueblo in which a bear leads the people of Santa Clara to water. According to Margaret Tafoya, the raised element below the bear paw is referred to as a rainbow. </a:t>
            </a: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brown ceramic vase&#10;&#10;Description automatically generated with low confidence">
            <a:extLst>
              <a:ext uri="{FF2B5EF4-FFF2-40B4-BE49-F238E27FC236}">
                <a16:creationId xmlns:a16="http://schemas.microsoft.com/office/drawing/2014/main" id="{5A75290D-1BCF-4945-B140-C89F8857DA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249343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1921</Words>
  <Application>Microsoft Office PowerPoint</Application>
  <PresentationFormat>Widescreen</PresentationFormat>
  <Paragraphs>98</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RAIN Native Expressions from the American Southwest</vt:lpstr>
      <vt:lpstr>Rain themes</vt:lpstr>
      <vt:lpstr>Ancestral Pueblo Signs of Rain</vt:lpstr>
      <vt:lpstr>Ancestral Zuni Pinnawa Glaze-on-white bowl, 1350-1450 CE</vt:lpstr>
      <vt:lpstr>Ancestral Hopi  Sikyatki polychrome bowl 1400-1625 CE </vt:lpstr>
      <vt:lpstr>New Mexico Pueblos Eileen Yatsattie and Cal Seciwa, Zuni advisors Gary Roybal, San Ildefonso advisor Laura Roybal, San Felipe advisor</vt:lpstr>
      <vt:lpstr>Mike Bird-Romero Okay Owingeh Necklace, 1991</vt:lpstr>
      <vt:lpstr>Blue Corn Calabaza San Ildefonso Pueblo Polychrome Plate, 1970-1977</vt:lpstr>
      <vt:lpstr>Margaret Tafoya Santa Clara Pueblo Jar with bear paw, c. 1973</vt:lpstr>
      <vt:lpstr>Tesuque Rain God Figurine, c. 1890</vt:lpstr>
      <vt:lpstr>Florence Yepa, Jemez Pueblo Kilt, 2002</vt:lpstr>
      <vt:lpstr>Cochiti Drum, early 1900s</vt:lpstr>
      <vt:lpstr>Acoma Jar, 1890-1920</vt:lpstr>
      <vt:lpstr>Josephine, Milford and Randy Nahohai, Zuni Jar, 1983</vt:lpstr>
      <vt:lpstr>Leekya Deyuse, Zuni  Frog necklace, 1939</vt:lpstr>
      <vt:lpstr>Mary Kalestewa (Zuni) and John Hoxie or Roger Skeet  (Diné), Inlay Box, 1948</vt:lpstr>
      <vt:lpstr>More Zuni water animals—frog and dragonfly. </vt:lpstr>
      <vt:lpstr>Hopi Clifford Lomahaftewa, advisor</vt:lpstr>
      <vt:lpstr>Roberta Namingha, Tewa/Hopi Crow Mother plaque,  c. 1969</vt:lpstr>
      <vt:lpstr>Snow Katsina Doll, 1970s</vt:lpstr>
      <vt:lpstr>Tino Youvella, Hopi,  Hemis Katsina Doll,  c. 1983</vt:lpstr>
      <vt:lpstr>PowerPoint Presentation</vt:lpstr>
      <vt:lpstr>Hopi, Kopatsoki, 1900-1950 </vt:lpstr>
      <vt:lpstr>Hopi Rain Sash, early 1900s</vt:lpstr>
      <vt:lpstr>Hopi Kilt, c. 1900</vt:lpstr>
      <vt:lpstr>Joy Navasie, Tewa/Hopi Vase, 1970s </vt:lpstr>
      <vt:lpstr>Hopi Canteen, late 1800s</vt:lpstr>
      <vt:lpstr>Victor Coochwytewa, Hopi Buckle, c. 1970</vt:lpstr>
      <vt:lpstr>Diné, Joe Ben Jr., advisor</vt:lpstr>
      <vt:lpstr>Lolita Curley, Diné Cradleboard, 1996</vt:lpstr>
      <vt:lpstr>Hosteen Klah, Diné Sandpainting textile, 1921</vt:lpstr>
      <vt:lpstr>Lillie Touchin, Diné Storm Pattern Textile, 1986</vt:lpstr>
      <vt:lpstr>Della Woody, Diné, Ye’ii Bicheii textile, c. 1977</vt:lpstr>
      <vt:lpstr>Rosie Yellowhair, Diné Emergence Story, 2004</vt:lpstr>
      <vt:lpstr>Southern Paiute  Diné Ceremonial Basket   c. 1900</vt:lpstr>
      <vt:lpstr>Colorado River Tribes</vt:lpstr>
      <vt:lpstr>Mohave Cape Necklace, late 1800s</vt:lpstr>
      <vt:lpstr>Annie Fields, Mohave, Frog, 1964</vt:lpstr>
      <vt:lpstr>Indé, Edgar Perry, advisor</vt:lpstr>
      <vt:lpstr>Amos Gastina, Apache, Violin, early 1900s</vt:lpstr>
      <vt:lpstr>Western Apache, Tus c. 1850</vt:lpstr>
      <vt:lpstr>Western Apache, Pictorial basket, early 1900s</vt:lpstr>
      <vt:lpstr>Sonoran Desert, Michael Chiago, O’odham advisor</vt:lpstr>
      <vt:lpstr>Pee Posh, Frog effigy bowl, early 1900s </vt:lpstr>
      <vt:lpstr>Huhugam Shell Pendant, 650-1100 CE</vt:lpstr>
      <vt:lpstr>Laura Kerman, Tohono O’odham, Célkona Ceremony, 1979</vt:lpstr>
      <vt:lpstr>Michael Chiago, Tohono O’odham, Rain House and Saguaro Wine Festival, 2003</vt:lpstr>
      <vt:lpstr>Tohono O’odham saguaro wine basket, early 1900s </vt:lpstr>
      <vt:lpstr>Terrol Dew Johnson, Tohono O’odham, Contemporary gourd basket, 2001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 Native Expressions from the American Southwest</dc:title>
  <dc:creator>Ann Marshal</dc:creator>
  <cp:lastModifiedBy>Barry Katzen</cp:lastModifiedBy>
  <cp:revision>3</cp:revision>
  <cp:lastPrinted>2023-12-06T20:23:29Z</cp:lastPrinted>
  <dcterms:created xsi:type="dcterms:W3CDTF">2021-09-29T23:20:17Z</dcterms:created>
  <dcterms:modified xsi:type="dcterms:W3CDTF">2023-12-14T05:19:08Z</dcterms:modified>
</cp:coreProperties>
</file>