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65" r:id="rId8"/>
    <p:sldId id="263" r:id="rId9"/>
    <p:sldId id="257" r:id="rId10"/>
    <p:sldId id="258" r:id="rId11"/>
    <p:sldId id="266" r:id="rId12"/>
    <p:sldId id="267" r:id="rId13"/>
    <p:sldId id="259" r:id="rId14"/>
    <p:sldId id="26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AA24C-CCB1-4424-AA51-246D09B4BE4D}" v="366" dt="2023-12-06T20:33:58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B8D8-9B9E-02BC-FD19-D7655C81B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8BBF9-7A02-C54F-7FA9-D4877DD2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78368-3A16-E444-40EF-A1E79E61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C0BF2-1F12-287A-A03A-506E16C7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B39F-D103-6563-CF81-DFDC22E1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F1A5-1F18-D09D-654B-D365FBE6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644E7-BE18-F202-4849-1409ADFF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7B8D-004C-34F8-80FB-0025FCFF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A4523-1B47-C921-6B35-DC09F221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DB8B-A12A-5B8C-160A-CE14943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0E736-405A-8248-6F4B-F10499FFE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3D12B-923D-D8D8-AE7C-10FABCEF7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A6A5-365F-7AE0-5E88-1D9C29DA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DBB1-08B3-D4AC-75FA-053E383E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B2B9-5E1A-3F6A-D004-B0F76FF7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041F-3C64-12FA-36CA-479E37BA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9B24-48DA-1955-084A-567F26CC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60F3-4D5B-246A-1536-A8A600E5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70E5-BD82-5999-3E85-1B62586A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48A1-80E7-D61D-3FB5-570213EB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9BE1-BB15-4FDA-9FD0-907E6D06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F27B-F85E-74DB-171E-1A91F119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E1E9-FCF5-F1D0-0BE8-9EBEEC0F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F8A5B-BFB9-ED94-068E-09B70A77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916B-F1A4-3959-6CB9-59A00802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42AD-25C1-5729-E875-558695E2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7F9DC-E84D-D1A4-7DA3-253025A6B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573BC-9A93-1C71-AFEE-86013B7C2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49D1-1367-EB42-F995-AFDDEA9F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90008-618C-5A10-E35A-09A0F5B7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88D5B-2A05-A45D-773F-DC8177FF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5E83-2717-5BBF-112B-79F272D7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4ADCB-637B-2A91-F02D-925F90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53AFF-5C61-54E4-21D4-223398F5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BF752-B38B-7CB6-E864-2554FD5B8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3ED73-0E95-5AB0-802A-4F797227A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4D89-0911-55BB-0D0F-C6C2C107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DD07F-4C20-0688-B59B-0D281947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FD18A-E8C0-A55C-8FCB-7639F465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024D-7A74-DD8C-CF68-AECCE4CA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4690B-5450-0172-6A68-0C7FC0BC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5D31E-F932-195E-D308-2BE41401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CBF8-B5B4-EBB7-883C-282BB0ED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575B5-799F-1280-88F8-A7254C9D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EA65E-4A75-FB32-477B-6DE4FFA0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CA230-3EF3-D0EC-AF71-F44F0396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CCF-A68A-A729-6420-4386D6B7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EA7E-8C21-E974-CE31-97B4D4198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7BED0-3167-A818-B3F7-0256F1A81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2E2A0-7E55-E8AF-AF5F-3A058276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373FE-7C82-E8B2-4239-FC002EC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CC3F-86E0-52AE-5D84-AED9EA2E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3D15-D067-6F45-4E81-FE9BBF86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76B3A-700C-6A10-336A-1168173C6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38B6-0737-6AC5-CDF7-635B3616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245-8D85-545F-7C0F-C1E36813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3133-3004-3F65-45B7-687E5D52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84DD5-F179-50F2-5454-AAC4BF6A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ADE1C-1AFD-FD01-F125-3FE1BD59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2DFE-19C8-5E1F-FA55-4535DC72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884E-5F58-E203-FB68-EFEEC6238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2774-E505-4F1B-8083-8821ABDEE1A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2608-10BF-6831-56C7-4689DA854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46D5A-E7BA-FBB2-1598-CEAE0211C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ADAC-59E3-44FC-A3A6-2D83BC11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3BF-BD9A-85C6-0C47-8E226083D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DEFENDING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25EB1-2D80-8665-1F50-361875505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CDA3AD5-9580-093E-1E06-0DFF7261E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29122" r="8787" b="-6126"/>
          <a:stretch/>
        </p:blipFill>
        <p:spPr bwMode="auto">
          <a:xfrm rot="16200000">
            <a:off x="298251" y="-201897"/>
            <a:ext cx="3064790" cy="36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ile: 'Z0009076'">
            <a:extLst>
              <a:ext uri="{FF2B5EF4-FFF2-40B4-BE49-F238E27FC236}">
                <a16:creationId xmlns:a16="http://schemas.microsoft.com/office/drawing/2014/main" id="{D3CB92ED-9441-3E0B-83A9-9AC27F791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r="21685" b="32879"/>
          <a:stretch/>
        </p:blipFill>
        <p:spPr bwMode="auto">
          <a:xfrm>
            <a:off x="3435927" y="96353"/>
            <a:ext cx="3251200" cy="23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 'Z0007717'">
            <a:extLst>
              <a:ext uri="{FF2B5EF4-FFF2-40B4-BE49-F238E27FC236}">
                <a16:creationId xmlns:a16="http://schemas.microsoft.com/office/drawing/2014/main" id="{25179B19-2F8B-6B8B-898C-675FBF7B5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t="17612" r="23122" b="32223"/>
          <a:stretch/>
        </p:blipFill>
        <p:spPr bwMode="auto">
          <a:xfrm>
            <a:off x="434109" y="3696857"/>
            <a:ext cx="2563897" cy="17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90A38-D195-C678-912F-4542EEFED9B0}"/>
              </a:ext>
            </a:extLst>
          </p:cNvPr>
          <p:cNvSpPr txBox="1"/>
          <p:nvPr/>
        </p:nvSpPr>
        <p:spPr>
          <a:xfrm>
            <a:off x="3278909" y="3953164"/>
            <a:ext cx="8838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Lloyd Oliver, Navajo. Bracelet, early 1960s. Lloyd Oliver was a Code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alker during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 War II, and he was recognized for his participation in that capacity at veterans’ events.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bracelet was made by him following the war.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E44A3-E0E9-CD5C-1091-9749BEF52ADB}"/>
              </a:ext>
            </a:extLst>
          </p:cNvPr>
          <p:cNvSpPr txBox="1"/>
          <p:nvPr/>
        </p:nvSpPr>
        <p:spPr>
          <a:xfrm>
            <a:off x="6961517" y="431321"/>
            <a:ext cx="5176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Navajo. Bracelet, 1940s. This bracelet belonged to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someone who received a Purple Heart medal in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 War II. It is set in a bezel of heavy twisted wire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flanked by turquoise stones.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4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31FFB57-D924-A6B6-FDDB-DCD47D06C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6" r="19277" b="46042"/>
          <a:stretch/>
        </p:blipFill>
        <p:spPr bwMode="auto">
          <a:xfrm>
            <a:off x="293297" y="356323"/>
            <a:ext cx="1203175" cy="24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DCC48-578A-E252-1C55-482D6263BC45}"/>
              </a:ext>
            </a:extLst>
          </p:cNvPr>
          <p:cNvSpPr txBox="1"/>
          <p:nvPr/>
        </p:nvSpPr>
        <p:spPr>
          <a:xfrm>
            <a:off x="3703782" y="3429000"/>
            <a:ext cx="64299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Eskiesose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Navajo. Belt buckle, n.d. “I’ve been in the military, and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this is </a:t>
            </a:r>
            <a:r>
              <a:rPr lang="en-US" sz="1800" dirty="0">
                <a:effectLst/>
                <a:latin typeface=" Calibri"/>
                <a:ea typeface="Times New Roman" panose="02020603050405020304" pitchFamily="18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one of the brass buckles that I used to shine all the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time. The owner was probably in the military a long time and fell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love with the buckle and got home and had a silversmith do this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overlay. And then somebody bought this beautiful spiderweb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turquoise and included it in the buckle.” Jesse Monongya, Navajo. </a:t>
            </a:r>
            <a:endParaRPr lang="en-US" dirty="0"/>
          </a:p>
        </p:txBody>
      </p:sp>
      <p:pic>
        <p:nvPicPr>
          <p:cNvPr id="3" name="Picture 2" descr="File: '0118786b'">
            <a:extLst>
              <a:ext uri="{FF2B5EF4-FFF2-40B4-BE49-F238E27FC236}">
                <a16:creationId xmlns:a16="http://schemas.microsoft.com/office/drawing/2014/main" id="{D52C3374-33AD-9CF5-4D9B-C47E88D25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16844" r="21754" b="43290"/>
          <a:stretch/>
        </p:blipFill>
        <p:spPr bwMode="auto">
          <a:xfrm>
            <a:off x="3703782" y="712647"/>
            <a:ext cx="3000376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9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9083446-1BDE-6497-480E-FDD076762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53481" b="15576"/>
          <a:stretch/>
        </p:blipFill>
        <p:spPr bwMode="auto">
          <a:xfrm>
            <a:off x="189781" y="491705"/>
            <a:ext cx="4418612" cy="14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ile: 'Z0002049'">
            <a:extLst>
              <a:ext uri="{FF2B5EF4-FFF2-40B4-BE49-F238E27FC236}">
                <a16:creationId xmlns:a16="http://schemas.microsoft.com/office/drawing/2014/main" id="{53989502-E294-88CB-DCCF-A9F73F013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1" t="25501" b="7734"/>
          <a:stretch/>
        </p:blipFill>
        <p:spPr bwMode="auto">
          <a:xfrm>
            <a:off x="470049" y="2147979"/>
            <a:ext cx="2757937" cy="18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D444C4-7015-A51D-0948-79892B542A43}"/>
              </a:ext>
            </a:extLst>
          </p:cNvPr>
          <p:cNvSpPr txBox="1"/>
          <p:nvPr/>
        </p:nvSpPr>
        <p:spPr>
          <a:xfrm>
            <a:off x="3899140" y="2562045"/>
            <a:ext cx="8028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abri "/>
                <a:ea typeface="Times New Roman" panose="02020603050405020304" pitchFamily="18" charset="0"/>
              </a:rPr>
              <a:t>Paul Saufkie (1898-1993), Hopi. Belt buckle, early 1960s. Paul Saufkie was </a:t>
            </a:r>
          </a:p>
          <a:p>
            <a:r>
              <a:rPr lang="en-US" sz="1800" dirty="0">
                <a:effectLst/>
                <a:latin typeface="Calabri "/>
                <a:ea typeface="Times New Roman" panose="02020603050405020304" pitchFamily="18" charset="0"/>
              </a:rPr>
              <a:t>the principal technical instructor for the Hopi G.I.s’ silversmithing program. Saufkie </a:t>
            </a:r>
          </a:p>
          <a:p>
            <a:r>
              <a:rPr lang="en-US" sz="1800" dirty="0">
                <a:effectLst/>
                <a:latin typeface="Calabri "/>
                <a:ea typeface="Times New Roman" panose="02020603050405020304" pitchFamily="18" charset="0"/>
              </a:rPr>
              <a:t>began making jewelry in the 1920s. </a:t>
            </a:r>
            <a:endParaRPr lang="en-US" dirty="0">
              <a:latin typeface="Calabri "/>
            </a:endParaRPr>
          </a:p>
        </p:txBody>
      </p:sp>
      <p:pic>
        <p:nvPicPr>
          <p:cNvPr id="7174" name="Picture 6" descr="File: '0118853b'">
            <a:extLst>
              <a:ext uri="{FF2B5EF4-FFF2-40B4-BE49-F238E27FC236}">
                <a16:creationId xmlns:a16="http://schemas.microsoft.com/office/drawing/2014/main" id="{925776A0-F7C6-4A1D-A1D8-4E72C2ECC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21486" r="37534" b="32869"/>
          <a:stretch/>
        </p:blipFill>
        <p:spPr bwMode="auto">
          <a:xfrm>
            <a:off x="294242" y="4537496"/>
            <a:ext cx="1664898" cy="16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8F20EF-C0D2-6040-7F92-CDA35CD64D71}"/>
              </a:ext>
            </a:extLst>
          </p:cNvPr>
          <p:cNvSpPr txBox="1"/>
          <p:nvPr/>
        </p:nvSpPr>
        <p:spPr>
          <a:xfrm>
            <a:off x="2242868" y="4830792"/>
            <a:ext cx="1024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Jesse Monongya (b. 1952), Navajo. Bracelet, c.1977.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“This is one of my favorite pieces is because it shows the mudhead’s muscle structure along the curve of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the muscle structure. It took a lot of stone just to get that curve. It's a mudhead dancing, and also it has the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 Hopi sun face.” Jesse Monongya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2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3622B4-1D63-099B-361B-329843F99660}"/>
              </a:ext>
            </a:extLst>
          </p:cNvPr>
          <p:cNvSpPr txBox="1"/>
          <p:nvPr/>
        </p:nvSpPr>
        <p:spPr>
          <a:xfrm>
            <a:off x="1250831" y="2018581"/>
            <a:ext cx="10746725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 sure to mention the American Indian Veterans National Memorial on our grounds.</a:t>
            </a:r>
          </a:p>
          <a:p>
            <a:endParaRPr lang="en-US" dirty="0"/>
          </a:p>
          <a:p>
            <a:r>
              <a:rPr lang="en-US" dirty="0"/>
              <a:t>You might also encourage people to visit  </a:t>
            </a:r>
            <a:r>
              <a:rPr lang="en-US" i="1" dirty="0"/>
              <a:t>Away From Home </a:t>
            </a:r>
            <a:r>
              <a:rPr lang="en-US" dirty="0"/>
              <a:t>and  mention the American Indian boarding schools </a:t>
            </a:r>
          </a:p>
          <a:p>
            <a:r>
              <a:rPr lang="en-US" dirty="0"/>
              <a:t>founded in the late 1800s in the War Department and the military-style training model that shaped the students’</a:t>
            </a:r>
          </a:p>
          <a:p>
            <a:r>
              <a:rPr lang="en-US" dirty="0"/>
              <a:t> experiences for decades.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0FD37F0-DE3C-EBF8-4C93-A7D171DD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32D4174-C1AC-0931-5F6E-4BF6B6FC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29" y="54634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AB5C39-E4F9-0325-477D-D3EE86440D82}"/>
              </a:ext>
            </a:extLst>
          </p:cNvPr>
          <p:cNvSpPr txBox="1"/>
          <p:nvPr/>
        </p:nvSpPr>
        <p:spPr>
          <a:xfrm>
            <a:off x="4675517" y="534838"/>
            <a:ext cx="25880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 feature Lemuel</a:t>
            </a:r>
          </a:p>
          <a:p>
            <a:r>
              <a:rPr lang="en-US" dirty="0"/>
              <a:t>Yazzie, a WW II Code</a:t>
            </a:r>
          </a:p>
          <a:p>
            <a:r>
              <a:rPr lang="en-US" dirty="0"/>
              <a:t>Talker and Lemuel’s</a:t>
            </a:r>
          </a:p>
          <a:p>
            <a:r>
              <a:rPr lang="en-US" dirty="0"/>
              <a:t>grandson, also a Marine</a:t>
            </a:r>
          </a:p>
          <a:p>
            <a:r>
              <a:rPr lang="en-US" dirty="0"/>
              <a:t>Steven Yazzie who was in </a:t>
            </a:r>
          </a:p>
          <a:p>
            <a:r>
              <a:rPr lang="en-US" dirty="0"/>
              <a:t>the Persian Gulf War</a:t>
            </a:r>
          </a:p>
        </p:txBody>
      </p:sp>
    </p:spTree>
    <p:extLst>
      <p:ext uri="{BB962C8B-B14F-4D97-AF65-F5344CB8AC3E}">
        <p14:creationId xmlns:p14="http://schemas.microsoft.com/office/powerpoint/2010/main" val="182308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EB776-4EED-E5CB-44E1-33C711DE2EAF}"/>
              </a:ext>
            </a:extLst>
          </p:cNvPr>
          <p:cNvSpPr txBox="1"/>
          <p:nvPr/>
        </p:nvSpPr>
        <p:spPr>
          <a:xfrm>
            <a:off x="0" y="352424"/>
            <a:ext cx="122005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DEFENDING HOME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volunteered my service for this country. I was a Japanese prisoner of war in the Philippines. I survived with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determination to come back because of my people and my land.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Tony Reyna, Taos Pueblo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My grandmother lived here in Phoenix in an enclave of O’odham from the reservation. They came to find work during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the Depression. During World War II, it was easier to get communiqués in Phoenix than out on the reservation, so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 families moved up here.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 Gary Owens, Pee Posh, Tohono O’odham Red Bottom Assiniboin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I was in the Marine Corp in Okinawa for 14 months. I thought of home a lot. I’d close my eyes and picture my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community. My father outside chopping wood—my mother sitting on the ground over the open fireplace cooking our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breakfast. I could hear over the ocean, dogs barking or children playing in the village. It brought me back home even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 though I was thousands of miles away.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 Danny Lopez, Tohono O’odham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Dad got letters from Uncle Blackie in Viet Nam. We’d go to grandma’s, and he’d translate them into Indian for her.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Then she would make care packages with chili, bread, cookies and jerky.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Marie Reyna, Taos Pueblo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erson in a white shirt and brown jacket&#10;&#10;Description automatically generated">
            <a:extLst>
              <a:ext uri="{FF2B5EF4-FFF2-40B4-BE49-F238E27FC236}">
                <a16:creationId xmlns:a16="http://schemas.microsoft.com/office/drawing/2014/main" id="{1D0D6672-7D76-6F1D-C1BB-0C03A9D6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17" y="373023"/>
            <a:ext cx="993983" cy="1554480"/>
          </a:xfrm>
          <a:prstGeom prst="rect">
            <a:avLst/>
          </a:prstGeom>
        </p:spPr>
      </p:pic>
      <p:pic>
        <p:nvPicPr>
          <p:cNvPr id="10" name="Picture 9" descr="A person with a blue shirt&#10;&#10;Description automatically generated with medium confidence">
            <a:extLst>
              <a:ext uri="{FF2B5EF4-FFF2-40B4-BE49-F238E27FC236}">
                <a16:creationId xmlns:a16="http://schemas.microsoft.com/office/drawing/2014/main" id="{9A759EE3-C5F2-DC14-53D8-770791277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42" y="4768215"/>
            <a:ext cx="125696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77DCF-5B52-665D-8116-419C6918457E}"/>
              </a:ext>
            </a:extLst>
          </p:cNvPr>
          <p:cNvSpPr txBox="1"/>
          <p:nvPr/>
        </p:nvSpPr>
        <p:spPr>
          <a:xfrm>
            <a:off x="812800" y="1034473"/>
            <a:ext cx="117432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section has some of the most important comments in the exhibition, in part, because the comments fully ground</a:t>
            </a:r>
          </a:p>
          <a:p>
            <a:r>
              <a:rPr lang="en-US" dirty="0"/>
              <a:t>American Indian people in events of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also is among the most relatable to anyone who has ever served abroad or who has had a family</a:t>
            </a:r>
          </a:p>
          <a:p>
            <a:r>
              <a:rPr lang="en-US" dirty="0"/>
              <a:t>member serving abroad.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underscores the difficulties that arise for people living in a 20</a:t>
            </a:r>
            <a:r>
              <a:rPr lang="en-US" baseline="30000" dirty="0"/>
              <a:t>th</a:t>
            </a:r>
            <a:r>
              <a:rPr lang="en-US" dirty="0"/>
              <a:t> century rural environment without convenient</a:t>
            </a:r>
          </a:p>
          <a:p>
            <a:r>
              <a:rPr lang="en-US" dirty="0"/>
              <a:t>means of communication, either mail or telephone.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2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52A3042-934E-F6F7-3EE7-0230E44C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10AED6-63F1-07C7-0382-ADF520CA0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/>
          <a:stretch/>
        </p:blipFill>
        <p:spPr bwMode="auto">
          <a:xfrm>
            <a:off x="6096000" y="0"/>
            <a:ext cx="1311311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9982C5-4E24-51C3-73B6-5245DABAC3E7}"/>
              </a:ext>
            </a:extLst>
          </p:cNvPr>
          <p:cNvSpPr txBox="1"/>
          <p:nvPr/>
        </p:nvSpPr>
        <p:spPr>
          <a:xfrm>
            <a:off x="7777018" y="341745"/>
            <a:ext cx="44305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Sadie Curtis weaving the textile in HOME.</a:t>
            </a:r>
          </a:p>
          <a:p>
            <a:r>
              <a:rPr lang="en-US" dirty="0"/>
              <a:t>The textile was commissioned by Arizona</a:t>
            </a:r>
          </a:p>
          <a:p>
            <a:r>
              <a:rPr lang="en-US" dirty="0"/>
              <a:t>Highways Magazine for the Bicentennial and </a:t>
            </a:r>
          </a:p>
          <a:p>
            <a:r>
              <a:rPr lang="en-US" dirty="0"/>
              <a:t>shown on the magazine’s July 1976 cover in a</a:t>
            </a:r>
          </a:p>
          <a:p>
            <a:r>
              <a:rPr lang="en-US" dirty="0"/>
              <a:t>photo taken by Jerry Jacka.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A767D-241A-9A83-2EFB-AE3544FBB825}"/>
              </a:ext>
            </a:extLst>
          </p:cNvPr>
          <p:cNvSpPr txBox="1"/>
          <p:nvPr/>
        </p:nvSpPr>
        <p:spPr>
          <a:xfrm>
            <a:off x="295564" y="4950691"/>
            <a:ext cx="1206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textile had gromets sewn on to it to enable it to be flown over the U. S. Capitol and the Arizona State Capitol. The museum</a:t>
            </a:r>
          </a:p>
          <a:p>
            <a:r>
              <a:rPr lang="en-US" dirty="0"/>
              <a:t>purchased the textile after the terrorist attack of 9/11. It was first shown in the exhibition </a:t>
            </a:r>
            <a:r>
              <a:rPr lang="en-US" i="1" dirty="0"/>
              <a:t>More Than Art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852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AE6B87-5D69-0374-1E69-51AE7190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1DCA3-0754-6824-38B6-04800D545280}"/>
              </a:ext>
            </a:extLst>
          </p:cNvPr>
          <p:cNvSpPr txBox="1"/>
          <p:nvPr/>
        </p:nvSpPr>
        <p:spPr>
          <a:xfrm>
            <a:off x="4895273" y="720436"/>
            <a:ext cx="73887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Navajo Code Talker carving was made by Lorenzo Reed in 2002. </a:t>
            </a:r>
          </a:p>
          <a:p>
            <a:r>
              <a:rPr lang="en-US" dirty="0"/>
              <a:t>People will have heard of the Marines who were Navajo Code talkers, but </a:t>
            </a:r>
          </a:p>
          <a:p>
            <a:r>
              <a:rPr lang="en-US" dirty="0"/>
              <a:t>might not know that Native languages, especially Choctaw, were used in </a:t>
            </a:r>
          </a:p>
          <a:p>
            <a:r>
              <a:rPr lang="en-US" dirty="0"/>
              <a:t>WW I.  </a:t>
            </a:r>
          </a:p>
          <a:p>
            <a:endParaRPr lang="en-US" dirty="0"/>
          </a:p>
          <a:p>
            <a:r>
              <a:rPr lang="en-US" dirty="0"/>
              <a:t>Other Native languages, including Hopi, were used in WW II, but it was the </a:t>
            </a:r>
          </a:p>
          <a:p>
            <a:r>
              <a:rPr lang="en-US" dirty="0"/>
              <a:t>Navajo language that was the basis for code. Ultimately between 375 and </a:t>
            </a:r>
          </a:p>
          <a:p>
            <a:r>
              <a:rPr lang="en-US" dirty="0"/>
              <a:t>420 Navajo were trained in the code. Their work remained secret until 1968. </a:t>
            </a:r>
          </a:p>
          <a:p>
            <a:r>
              <a:rPr lang="en-US" dirty="0"/>
              <a:t>The original 29 were recognized with Congressional Gold Medals in 2001.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6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761AB13-5589-2819-1371-B7EA5A32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ile: '0118747b'">
            <a:extLst>
              <a:ext uri="{FF2B5EF4-FFF2-40B4-BE49-F238E27FC236}">
                <a16:creationId xmlns:a16="http://schemas.microsoft.com/office/drawing/2014/main" id="{900ECB9A-74D8-8FA4-580A-2E52D40CB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4660" r="27760" b="13911"/>
          <a:stretch/>
        </p:blipFill>
        <p:spPr bwMode="auto">
          <a:xfrm>
            <a:off x="6096000" y="76200"/>
            <a:ext cx="300990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F56C3-FBAB-C0E2-C392-1381E4858B47}"/>
              </a:ext>
            </a:extLst>
          </p:cNvPr>
          <p:cNvSpPr txBox="1"/>
          <p:nvPr/>
        </p:nvSpPr>
        <p:spPr>
          <a:xfrm>
            <a:off x="1" y="4576763"/>
            <a:ext cx="12307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Dan Simplicio, Sr. (1917-1969), Zuni. Necklace, 1945. “This piece of jewelry was created by my father, Dan Simplicio, Sr., 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in 1945 soon after World War II. My father got wounded in World War II, which actually made him go through a long 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rehabilitation for recovery of his leg. Consequently, it restricted a lot of mobility for him. Being very sedentary also allowed him 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to sit and work on details for a long time. In this piece, there are a number of tiny little elements that required an extensive 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amount of time. These are all handmade drops that he did. He would actually get small pieces of silver, melt that down and shape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 it into a round ball. And while it’s still hot, he would take a poker or prod and touch it to imprint the design on it while it’s still</a:t>
            </a:r>
          </a:p>
          <a:p>
            <a:r>
              <a:rPr lang="en-US" sz="1800" dirty="0">
                <a:effectLst/>
                <a:latin typeface="Calibri "/>
                <a:ea typeface="Times New Roman" panose="02020603050405020304" pitchFamily="18" charset="0"/>
              </a:rPr>
              <a:t> flexible in a melted state. After it cooled off, he would solder it to the design.” Dan Simplicio, Jr., </a:t>
            </a:r>
            <a:endParaRPr lang="en-US" dirty="0">
              <a:latin typeface="Calibri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77CD0-763B-037A-52EA-6D95CEDD29FD}"/>
              </a:ext>
            </a:extLst>
          </p:cNvPr>
          <p:cNvSpPr txBox="1"/>
          <p:nvPr/>
        </p:nvSpPr>
        <p:spPr>
          <a:xfrm>
            <a:off x="9402792" y="396815"/>
            <a:ext cx="2821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 told us his father had</a:t>
            </a:r>
          </a:p>
          <a:p>
            <a:r>
              <a:rPr lang="en-US" dirty="0"/>
              <a:t>his workbench arranged to</a:t>
            </a:r>
          </a:p>
          <a:p>
            <a:r>
              <a:rPr lang="en-US" dirty="0"/>
              <a:t>fit the sequence of steps</a:t>
            </a:r>
          </a:p>
          <a:p>
            <a:r>
              <a:rPr lang="en-US" dirty="0"/>
              <a:t>needed to create the piece. </a:t>
            </a:r>
          </a:p>
        </p:txBody>
      </p:sp>
    </p:spTree>
    <p:extLst>
      <p:ext uri="{BB962C8B-B14F-4D97-AF65-F5344CB8AC3E}">
        <p14:creationId xmlns:p14="http://schemas.microsoft.com/office/powerpoint/2010/main" val="416059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D972-B357-4743-AA0A-137AB5C3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81753"/>
            <a:ext cx="6096528" cy="4572396"/>
          </a:xfrm>
          <a:prstGeom prst="rect">
            <a:avLst/>
          </a:prstGeom>
        </p:spPr>
      </p:pic>
      <p:pic>
        <p:nvPicPr>
          <p:cNvPr id="3074" name="Picture 2" descr="File: 'Z0008021'">
            <a:extLst>
              <a:ext uri="{FF2B5EF4-FFF2-40B4-BE49-F238E27FC236}">
                <a16:creationId xmlns:a16="http://schemas.microsoft.com/office/drawing/2014/main" id="{0C90125B-9DE6-D7B7-EF3B-116B3620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9905" r="13493" b="28962"/>
          <a:stretch/>
        </p:blipFill>
        <p:spPr bwMode="auto">
          <a:xfrm>
            <a:off x="4373592" y="-66028"/>
            <a:ext cx="269789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8DF6F-F27E-F0EF-0324-14015CFF9C0F}"/>
              </a:ext>
            </a:extLst>
          </p:cNvPr>
          <p:cNvSpPr txBox="1"/>
          <p:nvPr/>
        </p:nvSpPr>
        <p:spPr>
          <a:xfrm>
            <a:off x="7071485" y="81753"/>
            <a:ext cx="5006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 Calibri"/>
                <a:ea typeface="Times New Roman" panose="02020603050405020304" pitchFamily="18" charset="0"/>
              </a:rPr>
              <a:t>Edward Beyuka, Zuni. Bolo tie, c. 1969. The</a:t>
            </a:r>
          </a:p>
          <a:p>
            <a:r>
              <a:rPr lang="en-US" sz="1800" dirty="0">
                <a:effectLst/>
                <a:latin typeface=" Calibri"/>
                <a:ea typeface="Times New Roman" panose="02020603050405020304" pitchFamily="18" charset="0"/>
              </a:rPr>
              <a:t>artist is known for his figurative work, such as this multipart bolo tie of a Plains dancer. The shield removes to become a pin, and the feather in the dancer’s left hand detaches to become a tie tac. Edward Beyuka survived the Bataan Death March of World War II and took up jewelry making in 1956. </a:t>
            </a:r>
            <a:endParaRPr lang="en-US" dirty="0">
              <a:latin typeface=" Calibri"/>
            </a:endParaRPr>
          </a:p>
        </p:txBody>
      </p:sp>
      <p:pic>
        <p:nvPicPr>
          <p:cNvPr id="3076" name="Picture 4" descr="File: 'Z0007955'">
            <a:extLst>
              <a:ext uri="{FF2B5EF4-FFF2-40B4-BE49-F238E27FC236}">
                <a16:creationId xmlns:a16="http://schemas.microsoft.com/office/drawing/2014/main" id="{95B67AD6-9A9A-C6B7-5C69-92CF7DEEC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18961" r="35393" b="46291"/>
          <a:stretch/>
        </p:blipFill>
        <p:spPr bwMode="auto">
          <a:xfrm>
            <a:off x="7071485" y="2459015"/>
            <a:ext cx="23273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27AE3D-F1B9-C0AB-EBC7-3471728AC7E5}"/>
              </a:ext>
            </a:extLst>
          </p:cNvPr>
          <p:cNvSpPr txBox="1"/>
          <p:nvPr/>
        </p:nvSpPr>
        <p:spPr>
          <a:xfrm>
            <a:off x="9698182" y="2650836"/>
            <a:ext cx="249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tie has five separate</a:t>
            </a:r>
          </a:p>
          <a:p>
            <a:r>
              <a:rPr lang="en-US" dirty="0"/>
              <a:t>pieces. </a:t>
            </a:r>
          </a:p>
        </p:txBody>
      </p:sp>
    </p:spTree>
    <p:extLst>
      <p:ext uri="{BB962C8B-B14F-4D97-AF65-F5344CB8AC3E}">
        <p14:creationId xmlns:p14="http://schemas.microsoft.com/office/powerpoint/2010/main" val="242048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le: 'Z0001361'">
            <a:extLst>
              <a:ext uri="{FF2B5EF4-FFF2-40B4-BE49-F238E27FC236}">
                <a16:creationId xmlns:a16="http://schemas.microsoft.com/office/drawing/2014/main" id="{DBE72B58-8E5C-A74E-6056-FA20EF76A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6" t="36607" r="22323" b="34101"/>
          <a:stretch/>
        </p:blipFill>
        <p:spPr bwMode="auto">
          <a:xfrm>
            <a:off x="0" y="4562763"/>
            <a:ext cx="2214337" cy="25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8927A-39EE-E0D4-967F-83CCFC27FC02}"/>
              </a:ext>
            </a:extLst>
          </p:cNvPr>
          <p:cNvSpPr txBox="1"/>
          <p:nvPr/>
        </p:nvSpPr>
        <p:spPr>
          <a:xfrm>
            <a:off x="2900218" y="4234627"/>
            <a:ext cx="8639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Jesse Monongya (b. 1952) Navajo. Bolo tie, c. 1984.</a:t>
            </a:r>
          </a:p>
          <a:p>
            <a:r>
              <a:rPr lang="en-US" dirty="0"/>
              <a:t>Jesse Monongya began making jewelry following service with the Marines  in Viet Nam. </a:t>
            </a:r>
          </a:p>
          <a:p>
            <a:r>
              <a:rPr lang="en-US" dirty="0"/>
              <a:t>The tie is part of a set that won Best of Show at O’odham Tash in 1984 or 1985.</a:t>
            </a:r>
          </a:p>
          <a:p>
            <a:r>
              <a:rPr lang="en-US" dirty="0"/>
              <a:t>“It shows a sun face, the new direction quarter moon, the shooting star and the evening star.”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466CD-DC92-A3D1-C21A-5E5BAA19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8" y="172983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761CF3CEDD438D10904F1F452301" ma:contentTypeVersion="14" ma:contentTypeDescription="Create a new document." ma:contentTypeScope="" ma:versionID="2cd50473065a3de80dd49c0a49c0d255">
  <xsd:schema xmlns:xsd="http://www.w3.org/2001/XMLSchema" xmlns:xs="http://www.w3.org/2001/XMLSchema" xmlns:p="http://schemas.microsoft.com/office/2006/metadata/properties" xmlns:ns3="ba1065d3-f16a-4958-842c-3fdd8294c140" xmlns:ns4="466cad8a-7cfb-4b6b-ad2a-634a2ca83135" targetNamespace="http://schemas.microsoft.com/office/2006/metadata/properties" ma:root="true" ma:fieldsID="741e2bafb9f1b9eb03ec62bcbda49086" ns3:_="" ns4:_="">
    <xsd:import namespace="ba1065d3-f16a-4958-842c-3fdd8294c140"/>
    <xsd:import namespace="466cad8a-7cfb-4b6b-ad2a-634a2ca831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065d3-f16a-4958-842c-3fdd8294c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cad8a-7cfb-4b6b-ad2a-634a2ca831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1065d3-f16a-4958-842c-3fdd8294c140" xsi:nil="true"/>
  </documentManagement>
</p:properties>
</file>

<file path=customXml/itemProps1.xml><?xml version="1.0" encoding="utf-8"?>
<ds:datastoreItem xmlns:ds="http://schemas.openxmlformats.org/officeDocument/2006/customXml" ds:itemID="{86ABD588-ECF0-4D07-B73D-839438DF7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065d3-f16a-4958-842c-3fdd8294c140"/>
    <ds:schemaRef ds:uri="466cad8a-7cfb-4b6b-ad2a-634a2ca8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755874-9A95-4ED6-A1FE-0E8E369F3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EE2AE-0CEE-43B6-BE78-329761C15B39}">
  <ds:schemaRefs>
    <ds:schemaRef ds:uri="http://schemas.openxmlformats.org/package/2006/metadata/core-properties"/>
    <ds:schemaRef ds:uri="ba1065d3-f16a-4958-842c-3fdd8294c140"/>
    <ds:schemaRef ds:uri="http://www.w3.org/XML/1998/namespace"/>
    <ds:schemaRef ds:uri="466cad8a-7cfb-4b6b-ad2a-634a2ca8313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1230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 Calibri</vt:lpstr>
      <vt:lpstr>Arial</vt:lpstr>
      <vt:lpstr>Calabri </vt:lpstr>
      <vt:lpstr>Calibri</vt:lpstr>
      <vt:lpstr>Calibri </vt:lpstr>
      <vt:lpstr>Calibri Light</vt:lpstr>
      <vt:lpstr>Times New Roman</vt:lpstr>
      <vt:lpstr>Office Theme</vt:lpstr>
      <vt:lpstr>DEFENDING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in HOME</dc:title>
  <dc:creator>Ann Marshal</dc:creator>
  <cp:lastModifiedBy>Ann Marshal</cp:lastModifiedBy>
  <cp:revision>2</cp:revision>
  <dcterms:created xsi:type="dcterms:W3CDTF">2023-11-29T23:19:55Z</dcterms:created>
  <dcterms:modified xsi:type="dcterms:W3CDTF">2023-12-06T20:35:14Z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0x0101005D6D761CF3CEDD438D10904F1F452301</vt:lpwstr>
  </property>
</Properties>
</file>